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278" r:id="rId40"/>
    <p:sldId id="279" r:id="rId41"/>
    <p:sldId id="280" r:id="rId42"/>
    <p:sldId id="281" r:id="rId43"/>
    <p:sldId id="282" r:id="rId44"/>
    <p:sldId id="284" r:id="rId45"/>
    <p:sldId id="283" r:id="rId46"/>
    <p:sldId id="285" r:id="rId47"/>
    <p:sldId id="303" r:id="rId48"/>
    <p:sldId id="305" r:id="rId49"/>
    <p:sldId id="304" r:id="rId5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684" autoAdjust="0"/>
  </p:normalViewPr>
  <p:slideViewPr>
    <p:cSldViewPr>
      <p:cViewPr varScale="1">
        <p:scale>
          <a:sx n="48" d="100"/>
          <a:sy n="48" d="100"/>
        </p:scale>
        <p:origin x="-1146" y="-90"/>
      </p:cViewPr>
      <p:guideLst>
        <p:guide orient="horz" pos="2160"/>
        <p:guide pos="2880"/>
      </p:guideLst>
    </p:cSldViewPr>
  </p:slideViewPr>
  <p:outlineViewPr>
    <p:cViewPr>
      <p:scale>
        <a:sx n="33" d="100"/>
        <a:sy n="33" d="100"/>
      </p:scale>
      <p:origin x="48" y="228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97AA1C63-155A-4940-B911-489EDD6E2BA2}" type="datetimeFigureOut">
              <a:rPr lang="ru-RU" smtClean="0"/>
              <a:t>04.12.2015</a:t>
            </a:fld>
            <a:endParaRPr lang="ru-RU"/>
          </a:p>
        </p:txBody>
      </p:sp>
      <p:sp>
        <p:nvSpPr>
          <p:cNvPr id="20" name="Нижний колонтитул 19"/>
          <p:cNvSpPr>
            <a:spLocks noGrp="1"/>
          </p:cNvSpPr>
          <p:nvPr>
            <p:ph type="ftr" sz="quarter" idx="11"/>
          </p:nvPr>
        </p:nvSpPr>
        <p:spPr/>
        <p:txBody>
          <a:bodyPr/>
          <a:lstStyle>
            <a:extLst/>
          </a:lstStyle>
          <a:p>
            <a:endParaRPr lang="ru-RU"/>
          </a:p>
        </p:txBody>
      </p:sp>
      <p:sp>
        <p:nvSpPr>
          <p:cNvPr id="10" name="Номер слайда 9"/>
          <p:cNvSpPr>
            <a:spLocks noGrp="1"/>
          </p:cNvSpPr>
          <p:nvPr>
            <p:ph type="sldNum" sz="quarter" idx="12"/>
          </p:nvPr>
        </p:nvSpPr>
        <p:spPr/>
        <p:txBody>
          <a:bodyPr/>
          <a:lstStyle>
            <a:extLst/>
          </a:lstStyle>
          <a:p>
            <a:fld id="{099AC66A-03BE-4BEB-A60C-852D2317E1A0}" type="slidenum">
              <a:rPr lang="ru-RU" smtClean="0"/>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97AA1C63-155A-4940-B911-489EDD6E2BA2}" type="datetimeFigureOut">
              <a:rPr lang="ru-RU" smtClean="0"/>
              <a:t>04.12.2015</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099AC66A-03BE-4BEB-A60C-852D2317E1A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97AA1C63-155A-4940-B911-489EDD6E2BA2}" type="datetimeFigureOut">
              <a:rPr lang="ru-RU" smtClean="0"/>
              <a:t>04.12.2015</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099AC66A-03BE-4BEB-A60C-852D2317E1A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97AA1C63-155A-4940-B911-489EDD6E2BA2}" type="datetimeFigureOut">
              <a:rPr lang="ru-RU" smtClean="0"/>
              <a:t>04.12.2015</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099AC66A-03BE-4BEB-A60C-852D2317E1A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97AA1C63-155A-4940-B911-489EDD6E2BA2}" type="datetimeFigureOut">
              <a:rPr lang="ru-RU" smtClean="0"/>
              <a:t>04.12.2015</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099AC66A-03BE-4BEB-A60C-852D2317E1A0}" type="slidenum">
              <a:rPr lang="ru-RU" smtClean="0"/>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97AA1C63-155A-4940-B911-489EDD6E2BA2}" type="datetimeFigureOut">
              <a:rPr lang="ru-RU" smtClean="0"/>
              <a:t>04.12.2015</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099AC66A-03BE-4BEB-A60C-852D2317E1A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97AA1C63-155A-4940-B911-489EDD6E2BA2}" type="datetimeFigureOut">
              <a:rPr lang="ru-RU" smtClean="0"/>
              <a:t>04.12.2015</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099AC66A-03BE-4BEB-A60C-852D2317E1A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97AA1C63-155A-4940-B911-489EDD6E2BA2}" type="datetimeFigureOut">
              <a:rPr lang="ru-RU" smtClean="0"/>
              <a:t>04.12.2015</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099AC66A-03BE-4BEB-A60C-852D2317E1A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97AA1C63-155A-4940-B911-489EDD6E2BA2}" type="datetimeFigureOut">
              <a:rPr lang="ru-RU" smtClean="0"/>
              <a:t>04.12.2015</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099AC66A-03BE-4BEB-A60C-852D2317E1A0}" type="slidenum">
              <a:rPr lang="ru-RU" smtClean="0"/>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97AA1C63-155A-4940-B911-489EDD6E2BA2}" type="datetimeFigureOut">
              <a:rPr lang="ru-RU" smtClean="0"/>
              <a:t>04.12.2015</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099AC66A-03BE-4BEB-A60C-852D2317E1A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97AA1C63-155A-4940-B911-489EDD6E2BA2}" type="datetimeFigureOut">
              <a:rPr lang="ru-RU" smtClean="0"/>
              <a:t>04.12.2015</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099AC66A-03BE-4BEB-A60C-852D2317E1A0}" type="slidenum">
              <a:rPr lang="ru-RU" smtClean="0"/>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97AA1C63-155A-4940-B911-489EDD6E2BA2}" type="datetimeFigureOut">
              <a:rPr lang="ru-RU" smtClean="0"/>
              <a:t>04.12.2015</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099AC66A-03BE-4BEB-A60C-852D2317E1A0}" type="slidenum">
              <a:rPr lang="ru-RU" smtClean="0"/>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043608" y="260648"/>
            <a:ext cx="8100392" cy="6597352"/>
          </a:xfrm>
        </p:spPr>
        <p:txBody>
          <a:bodyPr>
            <a:normAutofit/>
          </a:bodyPr>
          <a:lstStyle/>
          <a:p>
            <a:pPr marL="0" lvl="0" algn="ctr">
              <a:buClr>
                <a:srgbClr val="94C600"/>
              </a:buClr>
              <a:buSzPct val="70000"/>
            </a:pPr>
            <a:r>
              <a:rPr lang="ru-RU" sz="1800" b="1" dirty="0">
                <a:solidFill>
                  <a:srgbClr val="3E3D2D"/>
                </a:solidFill>
                <a:latin typeface="Century Schoolbook"/>
              </a:rPr>
              <a:t> Министерство здравоохранения Российской Федерации</a:t>
            </a:r>
          </a:p>
          <a:p>
            <a:pPr marL="0" lvl="0" algn="ctr">
              <a:buClr>
                <a:srgbClr val="94C600"/>
              </a:buClr>
              <a:buSzPct val="70000"/>
            </a:pPr>
            <a:r>
              <a:rPr lang="ru-RU" sz="1800" b="1" dirty="0">
                <a:solidFill>
                  <a:srgbClr val="3E3D2D"/>
                </a:solidFill>
                <a:latin typeface="Century Schoolbook"/>
              </a:rPr>
              <a:t>Государственное бюджетное образовательное учреждение высшего</a:t>
            </a:r>
          </a:p>
          <a:p>
            <a:pPr marL="0" lvl="0" algn="ctr">
              <a:buClr>
                <a:srgbClr val="94C600"/>
              </a:buClr>
              <a:buSzPct val="70000"/>
            </a:pPr>
            <a:r>
              <a:rPr lang="ru-RU" sz="1800" b="1" dirty="0">
                <a:solidFill>
                  <a:srgbClr val="3E3D2D"/>
                </a:solidFill>
                <a:latin typeface="Century Schoolbook"/>
              </a:rPr>
              <a:t>профессионального образования</a:t>
            </a:r>
          </a:p>
          <a:p>
            <a:pPr marL="0" lvl="0" algn="ctr">
              <a:buClr>
                <a:srgbClr val="94C600"/>
              </a:buClr>
              <a:buSzPct val="70000"/>
            </a:pPr>
            <a:r>
              <a:rPr lang="ru-RU" sz="1800" b="1" dirty="0">
                <a:solidFill>
                  <a:srgbClr val="3E3D2D"/>
                </a:solidFill>
                <a:latin typeface="Century Schoolbook"/>
              </a:rPr>
              <a:t>ПЕРВЫЙ МОСКОВСКИЙ ГОСУДАРСТВЕННЫЙ МЕДИЦИНСКИЙ</a:t>
            </a:r>
          </a:p>
          <a:p>
            <a:pPr marL="0" lvl="0" algn="ctr">
              <a:buClr>
                <a:srgbClr val="94C600"/>
              </a:buClr>
              <a:buSzPct val="70000"/>
            </a:pPr>
            <a:r>
              <a:rPr lang="ru-RU" sz="1800" b="1" dirty="0">
                <a:solidFill>
                  <a:srgbClr val="3E3D2D"/>
                </a:solidFill>
                <a:latin typeface="Century Schoolbook"/>
              </a:rPr>
              <a:t>УНИВЕРСИТЕТ имени И.М. СЕЧЕНОВА</a:t>
            </a:r>
          </a:p>
          <a:p>
            <a:pPr marL="0" lvl="0" algn="ctr">
              <a:buClr>
                <a:srgbClr val="94C600"/>
              </a:buClr>
              <a:buSzPct val="70000"/>
            </a:pPr>
            <a:r>
              <a:rPr lang="ru-RU" sz="1800" b="1" dirty="0">
                <a:solidFill>
                  <a:srgbClr val="3E3D2D"/>
                </a:solidFill>
                <a:latin typeface="Century Schoolbook"/>
              </a:rPr>
              <a:t>Центр Магистерских программ</a:t>
            </a:r>
          </a:p>
          <a:p>
            <a:pPr marL="0" lvl="0" algn="ctr">
              <a:buClr>
                <a:srgbClr val="94C600"/>
              </a:buClr>
              <a:buSzPct val="70000"/>
            </a:pPr>
            <a:endParaRPr lang="ru-RU" sz="1800" b="1" dirty="0">
              <a:solidFill>
                <a:srgbClr val="3E3D2D"/>
              </a:solidFill>
              <a:latin typeface="Century Schoolbook"/>
            </a:endParaRPr>
          </a:p>
          <a:p>
            <a:pPr marL="0" lvl="0" algn="ctr">
              <a:buClr>
                <a:srgbClr val="94C600"/>
              </a:buClr>
              <a:buSzPct val="70000"/>
            </a:pPr>
            <a:endParaRPr lang="ru-RU" sz="1800" b="1" dirty="0">
              <a:solidFill>
                <a:srgbClr val="3E3D2D"/>
              </a:solidFill>
              <a:latin typeface="Century Schoolbook"/>
            </a:endParaRPr>
          </a:p>
          <a:p>
            <a:pPr marL="0" lvl="0" algn="ctr">
              <a:buClr>
                <a:srgbClr val="94C600"/>
              </a:buClr>
              <a:buSzPct val="70000"/>
            </a:pPr>
            <a:r>
              <a:rPr lang="ru-RU" sz="1800" b="1" dirty="0" smtClean="0">
                <a:solidFill>
                  <a:srgbClr val="3E3D2D"/>
                </a:solidFill>
                <a:latin typeface="Century Schoolbook"/>
              </a:rPr>
              <a:t>«История и философия специальной педагогики и психологии лиц с нарушением умственного развития»</a:t>
            </a:r>
            <a:endParaRPr lang="ru-RU" sz="1800" b="1" dirty="0">
              <a:solidFill>
                <a:srgbClr val="3E3D2D"/>
              </a:solidFill>
              <a:latin typeface="Century Schoolbook"/>
            </a:endParaRPr>
          </a:p>
          <a:p>
            <a:pPr marL="0" lvl="0" algn="r">
              <a:buClr>
                <a:srgbClr val="94C600"/>
              </a:buClr>
              <a:buSzPct val="70000"/>
            </a:pPr>
            <a:endParaRPr lang="ru-RU" sz="1800" b="1" dirty="0" smtClean="0">
              <a:solidFill>
                <a:srgbClr val="3E3D2D"/>
              </a:solidFill>
              <a:latin typeface="Century Schoolbook"/>
            </a:endParaRPr>
          </a:p>
          <a:p>
            <a:pPr marL="0" lvl="0" algn="r">
              <a:buClr>
                <a:srgbClr val="94C600"/>
              </a:buClr>
              <a:buSzPct val="70000"/>
            </a:pPr>
            <a:endParaRPr lang="ru-RU" sz="1800" b="1" dirty="0">
              <a:solidFill>
                <a:srgbClr val="3E3D2D"/>
              </a:solidFill>
              <a:latin typeface="Century Schoolbook"/>
            </a:endParaRPr>
          </a:p>
          <a:p>
            <a:pPr marL="0" lvl="0" algn="r">
              <a:buClr>
                <a:srgbClr val="94C600"/>
              </a:buClr>
              <a:buSzPct val="70000"/>
            </a:pPr>
            <a:r>
              <a:rPr lang="ru-RU" sz="1800" b="1" dirty="0">
                <a:solidFill>
                  <a:srgbClr val="3E3D2D"/>
                </a:solidFill>
                <a:latin typeface="Century Schoolbook"/>
              </a:rPr>
              <a:t>Выполнила:</a:t>
            </a:r>
          </a:p>
          <a:p>
            <a:pPr marL="0" lvl="0" algn="r">
              <a:buClr>
                <a:srgbClr val="94C600"/>
              </a:buClr>
              <a:buSzPct val="70000"/>
            </a:pPr>
            <a:r>
              <a:rPr lang="ru-RU" sz="1800" b="1" dirty="0">
                <a:solidFill>
                  <a:srgbClr val="3E3D2D"/>
                </a:solidFill>
                <a:latin typeface="Century Schoolbook"/>
              </a:rPr>
              <a:t>студентка 1 курса СДО</a:t>
            </a:r>
          </a:p>
          <a:p>
            <a:pPr marL="0" lvl="0" algn="r">
              <a:buClr>
                <a:srgbClr val="94C600"/>
              </a:buClr>
              <a:buSzPct val="70000"/>
            </a:pPr>
            <a:r>
              <a:rPr lang="ru-RU" sz="1800" b="1" dirty="0">
                <a:solidFill>
                  <a:srgbClr val="3E3D2D"/>
                </a:solidFill>
                <a:latin typeface="Century Schoolbook"/>
              </a:rPr>
              <a:t>очной формы обучения</a:t>
            </a:r>
          </a:p>
          <a:p>
            <a:pPr marL="0" lvl="0" algn="r">
              <a:buClr>
                <a:srgbClr val="94C600"/>
              </a:buClr>
              <a:buSzPct val="70000"/>
            </a:pPr>
            <a:r>
              <a:rPr lang="ru-RU" sz="1800" b="1" dirty="0">
                <a:solidFill>
                  <a:srgbClr val="3E3D2D"/>
                </a:solidFill>
                <a:latin typeface="Century Schoolbook"/>
              </a:rPr>
              <a:t>Леонтьева Наталья Юрьевна</a:t>
            </a:r>
          </a:p>
          <a:p>
            <a:pPr marL="0" lvl="0" algn="r">
              <a:buClr>
                <a:srgbClr val="94C600"/>
              </a:buClr>
              <a:buSzPct val="70000"/>
            </a:pPr>
            <a:endParaRPr lang="ru-RU" sz="1800" b="1" dirty="0">
              <a:solidFill>
                <a:srgbClr val="3E3D2D"/>
              </a:solidFill>
              <a:latin typeface="Century Schoolbook"/>
            </a:endParaRPr>
          </a:p>
          <a:p>
            <a:pPr marL="0" lvl="0" algn="ctr">
              <a:buClr>
                <a:srgbClr val="94C600"/>
              </a:buClr>
              <a:buSzPct val="70000"/>
            </a:pPr>
            <a:endParaRPr lang="ru-RU" sz="1800" b="1" dirty="0">
              <a:solidFill>
                <a:srgbClr val="3E3D2D"/>
              </a:solidFill>
              <a:latin typeface="Century Schoolbook"/>
            </a:endParaRPr>
          </a:p>
          <a:p>
            <a:pPr marL="0" lvl="0" algn="ctr">
              <a:buClr>
                <a:srgbClr val="94C600"/>
              </a:buClr>
              <a:buSzPct val="70000"/>
            </a:pPr>
            <a:r>
              <a:rPr lang="ru-RU" sz="1800" b="1" dirty="0">
                <a:solidFill>
                  <a:srgbClr val="3E3D2D"/>
                </a:solidFill>
                <a:latin typeface="Century Schoolbook"/>
              </a:rPr>
              <a:t>Москва 2015</a:t>
            </a:r>
          </a:p>
          <a:p>
            <a:endParaRPr lang="ru-RU" dirty="0"/>
          </a:p>
        </p:txBody>
      </p:sp>
    </p:spTree>
    <p:extLst>
      <p:ext uri="{BB962C8B-B14F-4D97-AF65-F5344CB8AC3E}">
        <p14:creationId xmlns:p14="http://schemas.microsoft.com/office/powerpoint/2010/main" val="377413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99592" y="0"/>
            <a:ext cx="8244408" cy="6858000"/>
          </a:xfrm>
        </p:spPr>
        <p:txBody>
          <a:bodyPr>
            <a:normAutofit/>
          </a:bodyPr>
          <a:lstStyle/>
          <a:p>
            <a:pPr algn="just"/>
            <a:r>
              <a:rPr lang="ru-RU" sz="2400" dirty="0"/>
              <a:t>Одну из первых попыток обучения и воспитания глубоко умственно отсталого ребенка («</a:t>
            </a:r>
            <a:r>
              <a:rPr lang="ru-RU" sz="2400" dirty="0" err="1"/>
              <a:t>Авейронского</a:t>
            </a:r>
            <a:r>
              <a:rPr lang="ru-RU" sz="2400" dirty="0"/>
              <a:t> дикаря») предпринял французский психиатр Жан </a:t>
            </a:r>
            <a:r>
              <a:rPr lang="ru-RU" sz="2400" dirty="0" err="1"/>
              <a:t>Итар</a:t>
            </a:r>
            <a:r>
              <a:rPr lang="ru-RU" sz="2400" dirty="0"/>
              <a:t> (1775-1838). В 1801 г. в лесах </a:t>
            </a:r>
            <a:r>
              <a:rPr lang="ru-RU" sz="2400" dirty="0" err="1"/>
              <a:t>Авейрона</a:t>
            </a:r>
            <a:r>
              <a:rPr lang="ru-RU" sz="2400" dirty="0"/>
              <a:t> был найден мальчик, выросший вне человеческого общества. Он демонстрировался как экспонат на заседаниях Парижской академии наук. Ж. </a:t>
            </a:r>
            <a:r>
              <a:rPr lang="ru-RU" sz="2400" dirty="0" err="1"/>
              <a:t>Итар</a:t>
            </a:r>
            <a:r>
              <a:rPr lang="ru-RU" sz="2400" dirty="0"/>
              <a:t> составил подробный отчет о лечении, озаглавленный «Обучение дикаря».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3193765"/>
            <a:ext cx="4776192" cy="3664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5558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44008" y="0"/>
            <a:ext cx="4320480" cy="6597352"/>
          </a:xfrm>
        </p:spPr>
        <p:txBody>
          <a:bodyPr>
            <a:noAutofit/>
          </a:bodyPr>
          <a:lstStyle/>
          <a:p>
            <a:pPr algn="just"/>
            <a:r>
              <a:rPr lang="ru-RU" sz="2400" dirty="0"/>
              <a:t>Лечение длилось пять лет. Несмотря на то, что в спорах о том, был или не был мальчик умственно отсталым, не был дан однозначный ответ, а лечение, предложенное Ж. </a:t>
            </a:r>
            <a:r>
              <a:rPr lang="ru-RU" sz="2400" dirty="0" err="1"/>
              <a:t>Итаром</a:t>
            </a:r>
            <a:r>
              <a:rPr lang="ru-RU" sz="2400" dirty="0"/>
              <a:t>, не принесло желаемых положительных результатов, этот случай оказал позитивное влияние на развитие практических методов работы с умственно отсталыми и теоретических исследований в этой </a:t>
            </a:r>
            <a:r>
              <a:rPr lang="ru-RU" sz="2400" dirty="0" smtClean="0"/>
              <a:t>области.</a:t>
            </a:r>
            <a:endParaRPr lang="ru-RU" sz="240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09" y="24843"/>
            <a:ext cx="4499992" cy="3161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95" y="4143005"/>
            <a:ext cx="4499992" cy="271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5558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0"/>
            <a:ext cx="8100392" cy="6858000"/>
          </a:xfrm>
        </p:spPr>
        <p:txBody>
          <a:bodyPr/>
          <a:lstStyle/>
          <a:p>
            <a:pPr algn="just"/>
            <a:r>
              <a:rPr lang="ru-RU" sz="2400" dirty="0"/>
              <a:t>Ж. </a:t>
            </a:r>
            <a:r>
              <a:rPr lang="ru-RU" sz="2400" dirty="0" err="1"/>
              <a:t>Итар</a:t>
            </a:r>
            <a:r>
              <a:rPr lang="ru-RU" sz="2400" dirty="0"/>
              <a:t> выдвинул гипотезу о том, что медико-педагогическое вмешательство может оказать эффективную помощь при лечении </a:t>
            </a:r>
            <a:r>
              <a:rPr lang="ru-RU" sz="2400" dirty="0" err="1"/>
              <a:t>идиотии</a:t>
            </a:r>
            <a:r>
              <a:rPr lang="ru-RU" sz="2400" dirty="0"/>
              <a:t>. Будучи хорошим наблюдателем, он выработал правильную последовательность в подходе к решению этой проблемы, считая, что необходимо развитие: вначале элементов </a:t>
            </a:r>
            <a:r>
              <a:rPr lang="ru-RU" sz="2400" dirty="0" err="1"/>
              <a:t>сенсорики</a:t>
            </a:r>
            <a:r>
              <a:rPr lang="ru-RU" sz="2400" dirty="0"/>
              <a:t>, - затем речи (по определению автора - языка) и лишь потом абстрактного мышления.</a:t>
            </a:r>
          </a:p>
          <a:p>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3429001"/>
            <a:ext cx="5066731"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5558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0"/>
            <a:ext cx="4608512" cy="6858000"/>
          </a:xfrm>
        </p:spPr>
        <p:txBody>
          <a:bodyPr>
            <a:normAutofit fontScale="92500" lnSpcReduction="10000"/>
          </a:bodyPr>
          <a:lstStyle/>
          <a:p>
            <a:pPr algn="just"/>
            <a:r>
              <a:rPr lang="ru-RU" sz="2000" dirty="0"/>
              <a:t>Ж. </a:t>
            </a:r>
            <a:r>
              <a:rPr lang="ru-RU" sz="2000" dirty="0" err="1"/>
              <a:t>Итар</a:t>
            </a:r>
            <a:r>
              <a:rPr lang="ru-RU" sz="2000" dirty="0"/>
              <a:t> испытывал на себе влияние </a:t>
            </a:r>
            <a:r>
              <a:rPr lang="ru-RU" sz="2000" dirty="0" err="1"/>
              <a:t>Этьена</a:t>
            </a:r>
            <a:r>
              <a:rPr lang="ru-RU" sz="2000" dirty="0"/>
              <a:t> де </a:t>
            </a:r>
            <a:r>
              <a:rPr lang="ru-RU" sz="2000" dirty="0" err="1"/>
              <a:t>Кондильяка</a:t>
            </a:r>
            <a:r>
              <a:rPr lang="ru-RU" sz="2000" dirty="0"/>
              <a:t> (1715-1780), основоположника сенсуализма. Это направление, в ту пору господствовавшее в педагогике, опиралось на убеждение в том, что всякое знание начинается с опыта. Идея возникает в результате суммирования опыта многих людей. Развитие сенсуализма привело к взгляду на слабоумие как на ослабление чувства здравого смысла. Считалось, что можно добиться улучшения состояния больного путем медикаментозного лечения и упражнений. Ж. </a:t>
            </a:r>
            <a:r>
              <a:rPr lang="ru-RU" sz="2000" dirty="0" err="1"/>
              <a:t>Итар</a:t>
            </a:r>
            <a:r>
              <a:rPr lang="ru-RU" sz="2000" dirty="0"/>
              <a:t> ввел естественнонаучный подход в методику работы с умственно отсталыми. Важным условием успеха было признано тщательное наблюдение за пациентом. На основе результатов наблюдения разрабатывалась стратегия терапевтического и педагогического вмешательства.</a:t>
            </a:r>
          </a:p>
          <a:p>
            <a:endParaRPr lang="ru-RU"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9889" y="1571397"/>
            <a:ext cx="3034111"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5558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0"/>
            <a:ext cx="8100392" cy="6858000"/>
          </a:xfrm>
        </p:spPr>
        <p:txBody>
          <a:bodyPr/>
          <a:lstStyle/>
          <a:p>
            <a:pPr algn="just"/>
            <a:endParaRPr lang="ru-RU" dirty="0" smtClean="0"/>
          </a:p>
          <a:p>
            <a:pPr algn="just"/>
            <a:endParaRPr lang="ru-RU" dirty="0"/>
          </a:p>
          <a:p>
            <a:pPr algn="just"/>
            <a:r>
              <a:rPr lang="ru-RU" dirty="0" smtClean="0"/>
              <a:t>Таким </a:t>
            </a:r>
            <a:r>
              <a:rPr lang="ru-RU" dirty="0"/>
              <a:t>образом было положено начало медико-педагогическому направлению в работе с детьми, страдающими глубокими интеллектуальными аномалиями. Характерная особенность этого направления - приоритет (особенно в Германии) медицинского подхода над педагогическим.</a:t>
            </a:r>
          </a:p>
          <a:p>
            <a:endParaRPr lang="ru-RU" dirty="0"/>
          </a:p>
        </p:txBody>
      </p:sp>
    </p:spTree>
    <p:extLst>
      <p:ext uri="{BB962C8B-B14F-4D97-AF65-F5344CB8AC3E}">
        <p14:creationId xmlns:p14="http://schemas.microsoft.com/office/powerpoint/2010/main" val="32055558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99592" y="0"/>
            <a:ext cx="5904656" cy="6858000"/>
          </a:xfrm>
        </p:spPr>
        <p:txBody>
          <a:bodyPr>
            <a:normAutofit fontScale="70000" lnSpcReduction="20000"/>
          </a:bodyPr>
          <a:lstStyle/>
          <a:p>
            <a:pPr algn="just"/>
            <a:r>
              <a:rPr lang="ru-RU" dirty="0"/>
              <a:t>Работу Ж. </a:t>
            </a:r>
            <a:r>
              <a:rPr lang="ru-RU" dirty="0" err="1"/>
              <a:t>Итара</a:t>
            </a:r>
            <a:r>
              <a:rPr lang="ru-RU" dirty="0"/>
              <a:t> продолжил Эдуард </a:t>
            </a:r>
            <a:r>
              <a:rPr lang="ru-RU" dirty="0" err="1"/>
              <a:t>Сеген</a:t>
            </a:r>
            <a:r>
              <a:rPr lang="ru-RU" dirty="0"/>
              <a:t> (1812-1880), который основал школу для «идиотов» и разработал методику их обучения на основе стимуляции функций органов чувств. Работа Э. </a:t>
            </a:r>
            <a:r>
              <a:rPr lang="ru-RU" dirty="0" err="1"/>
              <a:t>Сегена</a:t>
            </a:r>
            <a:r>
              <a:rPr lang="ru-RU" dirty="0"/>
              <a:t> строилась на основе четко разработанного поэтапного плана.</a:t>
            </a:r>
          </a:p>
          <a:p>
            <a:pPr algn="just"/>
            <a:r>
              <a:rPr lang="ru-RU" dirty="0"/>
              <a:t>Э. </a:t>
            </a:r>
            <a:r>
              <a:rPr lang="ru-RU" dirty="0" err="1"/>
              <a:t>Сеген</a:t>
            </a:r>
            <a:r>
              <a:rPr lang="ru-RU" dirty="0"/>
              <a:t>    подверг    значительной    критике    метод    работы Ж. </a:t>
            </a:r>
            <a:r>
              <a:rPr lang="ru-RU" dirty="0" err="1"/>
              <a:t>Итара</a:t>
            </a:r>
            <a:r>
              <a:rPr lang="ru-RU" dirty="0"/>
              <a:t>. Сам он опирался на религиозно-философское учение К. Сен-Симона, научная школа которого стремилась к применению на деле заветов Евангелия. Э. </a:t>
            </a:r>
            <a:r>
              <a:rPr lang="ru-RU" dirty="0" err="1"/>
              <a:t>Сеген</a:t>
            </a:r>
            <a:r>
              <a:rPr lang="ru-RU" dirty="0"/>
              <a:t> был вхож в литературные круги, формировавшиеся вокруг таких крупных авторитетов, как В. Гюго. Эти люди боролись за общественные преобразования, прежде всего пересмотр статей уголовного права, улучшение участи безработных. Если Ж. </a:t>
            </a:r>
            <a:r>
              <a:rPr lang="ru-RU" dirty="0" err="1"/>
              <a:t>Итар</a:t>
            </a:r>
            <a:r>
              <a:rPr lang="ru-RU" dirty="0"/>
              <a:t> считал корнем зла при </a:t>
            </a:r>
            <a:r>
              <a:rPr lang="ru-RU" dirty="0" err="1"/>
              <a:t>идиотии</a:t>
            </a:r>
            <a:r>
              <a:rPr lang="ru-RU" dirty="0"/>
              <a:t> нарушение сенсорных функций, то Э. </a:t>
            </a:r>
            <a:r>
              <a:rPr lang="ru-RU" dirty="0" err="1"/>
              <a:t>Сеген</a:t>
            </a:r>
            <a:r>
              <a:rPr lang="ru-RU" dirty="0"/>
              <a:t> был убежден, что развитие мышц и элементарной </a:t>
            </a:r>
            <a:r>
              <a:rPr lang="ru-RU" dirty="0" err="1"/>
              <a:t>сенсорики</a:t>
            </a:r>
            <a:r>
              <a:rPr lang="ru-RU" dirty="0"/>
              <a:t> является лишь первым шагом в развитии глубоко умственно отсталых.</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1340" y="1556792"/>
            <a:ext cx="2392660" cy="3457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5558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0"/>
            <a:ext cx="8100392" cy="6858000"/>
          </a:xfrm>
        </p:spPr>
        <p:txBody>
          <a:bodyPr>
            <a:normAutofit fontScale="77500" lnSpcReduction="20000"/>
          </a:bodyPr>
          <a:lstStyle/>
          <a:p>
            <a:pPr algn="just"/>
            <a:r>
              <a:rPr lang="ru-RU" dirty="0"/>
              <a:t>Интеллектуальное (разум) и нравственное развитие (душа) были для Э. </a:t>
            </a:r>
            <a:r>
              <a:rPr lang="ru-RU" dirty="0" err="1"/>
              <a:t>Сегена</a:t>
            </a:r>
            <a:r>
              <a:rPr lang="ru-RU" dirty="0"/>
              <a:t> целями более высокого порядка. Он считал, что Ж. </a:t>
            </a:r>
            <a:r>
              <a:rPr lang="ru-RU" dirty="0" err="1"/>
              <a:t>Итар</a:t>
            </a:r>
            <a:r>
              <a:rPr lang="ru-RU" dirty="0"/>
              <a:t> под влиянием материалистов выработал лишь основу для дальнейшей работы с глубоко умственно отсталыми людьми. По его убеждению, конечным шагом должно было быть нравственное воспитание, необходимость которого обусловлена тем, что «наиболее характерным признаком при </a:t>
            </a:r>
            <a:r>
              <a:rPr lang="ru-RU" dirty="0" err="1"/>
              <a:t>идиотии</a:t>
            </a:r>
            <a:r>
              <a:rPr lang="ru-RU" dirty="0"/>
              <a:t> является отсутствие нравственной воли, которая полностью подавляется негативной волей. Лечение «идиота» по сути своей сводится к обращению его негативной воли в позитивную; желание остаться одному должно уступить место стремлению к общественной пользе</a:t>
            </a:r>
            <a:r>
              <a:rPr lang="ru-RU" dirty="0" smtClean="0"/>
              <a:t>...»</a:t>
            </a:r>
          </a:p>
          <a:p>
            <a:pPr algn="just"/>
            <a:r>
              <a:rPr lang="ru-RU" dirty="0"/>
              <a:t> Таким образом Э. </a:t>
            </a:r>
            <a:r>
              <a:rPr lang="ru-RU" dirty="0" err="1"/>
              <a:t>Сеген</a:t>
            </a:r>
            <a:r>
              <a:rPr lang="ru-RU" dirty="0"/>
              <a:t> перенес акцент с индивидуального на групповой подход. Лечение, в том числе путем регулярного приобщения к труду, должно было помочь превратить негативную волю больного в жизнеутверждающую, а стремление к самоизоляции преобразовать в контактность.</a:t>
            </a:r>
          </a:p>
        </p:txBody>
      </p:sp>
    </p:spTree>
    <p:extLst>
      <p:ext uri="{BB962C8B-B14F-4D97-AF65-F5344CB8AC3E}">
        <p14:creationId xmlns:p14="http://schemas.microsoft.com/office/powerpoint/2010/main" val="32055558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0"/>
            <a:ext cx="5184576" cy="6858000"/>
          </a:xfrm>
        </p:spPr>
        <p:txBody>
          <a:bodyPr>
            <a:normAutofit fontScale="77500" lnSpcReduction="20000"/>
          </a:bodyPr>
          <a:lstStyle/>
          <a:p>
            <a:pPr algn="just"/>
            <a:r>
              <a:rPr lang="ru-RU" dirty="0"/>
              <a:t>Первые учреждения медико-педагогического типа возникли приблизительно в середине XIX в. в Европе и США. Многие из тех, кто их основывал, посетили швейцарского врача И. </a:t>
            </a:r>
            <a:r>
              <a:rPr lang="ru-RU" dirty="0" err="1"/>
              <a:t>Гюггенбюля</a:t>
            </a:r>
            <a:r>
              <a:rPr lang="ru-RU" dirty="0"/>
              <a:t> (1816-1863) и с энтузиазмом воспользовались его опытом. И. </a:t>
            </a:r>
            <a:r>
              <a:rPr lang="ru-RU" dirty="0" err="1"/>
              <a:t>Гюггенбюль</a:t>
            </a:r>
            <a:r>
              <a:rPr lang="ru-RU" dirty="0"/>
              <a:t> черпал вдохновение в немецкой натурфилософии и опирался на господствующие в ту пору в немецкой психиатрии воззрения, в соответствии с которыми психика индивидуума не может быть изначально больной, поскольку создана Богом, а источником нарушения ее функций могут служить отклонения физического порядка.</a:t>
            </a:r>
          </a:p>
          <a:p>
            <a:endParaRPr lang="ru-RU"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2664" y="1268760"/>
            <a:ext cx="2711337"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5558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0"/>
            <a:ext cx="8100392" cy="6858000"/>
          </a:xfrm>
        </p:spPr>
        <p:txBody>
          <a:bodyPr>
            <a:normAutofit fontScale="85000" lnSpcReduction="20000"/>
          </a:bodyPr>
          <a:lstStyle/>
          <a:p>
            <a:pPr algn="just"/>
            <a:r>
              <a:rPr lang="ru-RU" dirty="0"/>
              <a:t>Учреждение «</a:t>
            </a:r>
            <a:r>
              <a:rPr lang="ru-RU" dirty="0" err="1"/>
              <a:t>Абендберг</a:t>
            </a:r>
            <a:r>
              <a:rPr lang="ru-RU" dirty="0"/>
              <a:t>» в </a:t>
            </a:r>
            <a:r>
              <a:rPr lang="ru-RU" dirty="0" err="1"/>
              <a:t>Интерлакене</a:t>
            </a:r>
            <a:r>
              <a:rPr lang="ru-RU" dirty="0"/>
              <a:t>, где работал И. </a:t>
            </a:r>
            <a:r>
              <a:rPr lang="ru-RU" dirty="0" err="1"/>
              <a:t>Гуггенбюль</a:t>
            </a:r>
            <a:r>
              <a:rPr lang="ru-RU" dirty="0"/>
              <a:t>, находилось в живописном месте среди сосновых лесов. Считалось, что живительный воздух и здоровый климат оказывают благотворное влияние на пациентов с нарушениями психики. Им предлагался питательный рацион, они принимали ванны с целебными травами, проводилось лечение электричеством, ставились эксперименты по применению лекарственных препаратов. Широкая известность И. </a:t>
            </a:r>
            <a:r>
              <a:rPr lang="ru-RU" dirty="0" err="1"/>
              <a:t>Гюггенбюля</a:t>
            </a:r>
            <a:r>
              <a:rPr lang="ru-RU" dirty="0"/>
              <a:t> поддерживалась многочисленными публикациями и выступлениями за рубежом. Тем временем лечебница хирела из-за частых отлучек своего основателя. Его натурфилософские взгляды приходили что все большее противоречие с новыми идеями в немецкой психиатрии, где психические нарушения стали рассматривать как «болезни мозга».</a:t>
            </a:r>
          </a:p>
        </p:txBody>
      </p:sp>
    </p:spTree>
    <p:extLst>
      <p:ext uri="{BB962C8B-B14F-4D97-AF65-F5344CB8AC3E}">
        <p14:creationId xmlns:p14="http://schemas.microsoft.com/office/powerpoint/2010/main" val="32055558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83569" y="188640"/>
            <a:ext cx="5472608" cy="6480720"/>
          </a:xfrm>
        </p:spPr>
        <p:txBody>
          <a:bodyPr>
            <a:normAutofit fontScale="62500" lnSpcReduction="20000"/>
          </a:bodyPr>
          <a:lstStyle/>
          <a:p>
            <a:pPr algn="just"/>
            <a:r>
              <a:rPr lang="ru-RU" dirty="0"/>
              <a:t>С середины XIX в. ученых начинают интересовать не только психические заболевания и умственная неполноценность как таковые, но и причины этих состояний.</a:t>
            </a:r>
          </a:p>
          <a:p>
            <a:pPr algn="just"/>
            <a:r>
              <a:rPr lang="ru-RU" dirty="0"/>
              <a:t>Среди американских ученых чаще всего упоминается имя Самюэля </a:t>
            </a:r>
            <a:r>
              <a:rPr lang="ru-RU" dirty="0" err="1"/>
              <a:t>Хоуве</a:t>
            </a:r>
            <a:r>
              <a:rPr lang="ru-RU" dirty="0"/>
              <a:t> (1801-1876). Вместе с эмигрировавшим в Америку </a:t>
            </a:r>
            <a:r>
              <a:rPr lang="ru-RU" dirty="0" err="1"/>
              <a:t>Сегеном</a:t>
            </a:r>
            <a:r>
              <a:rPr lang="ru-RU" dirty="0"/>
              <a:t> он предпринял попытку организовать систематическую помощь людям с психическими отклонениями. С. </a:t>
            </a:r>
            <a:r>
              <a:rPr lang="ru-RU" dirty="0" err="1"/>
              <a:t>Хоуве</a:t>
            </a:r>
            <a:r>
              <a:rPr lang="ru-RU" dirty="0"/>
              <a:t> больше всего интересовали причины умственной отсталости. Исследуя их, он надеялся снизить вероятность проявления слабоумия в следующих поколениях. Главные причины он видел в явлении, которое назвал «дегенерацией человеческого рода». Плохое состояние здоровья родителей, чрезмерное употребление алкоголя, родственные браки, попытки аборта... - все это часто обнаруживалось им при обследовании семей, где встречались те или иные психические отклонения.</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2898" y="6288"/>
            <a:ext cx="2991102"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4041" y="3462672"/>
            <a:ext cx="2724889" cy="339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5558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Оглавление</a:t>
            </a:r>
            <a:endParaRPr lang="ru-RU" dirty="0"/>
          </a:p>
        </p:txBody>
      </p:sp>
      <p:sp>
        <p:nvSpPr>
          <p:cNvPr id="3" name="Объект 2"/>
          <p:cNvSpPr>
            <a:spLocks noGrp="1"/>
          </p:cNvSpPr>
          <p:nvPr>
            <p:ph idx="1"/>
          </p:nvPr>
        </p:nvSpPr>
        <p:spPr/>
        <p:txBody>
          <a:bodyPr>
            <a:normAutofit fontScale="92500" lnSpcReduction="20000"/>
          </a:bodyPr>
          <a:lstStyle/>
          <a:p>
            <a:r>
              <a:rPr lang="ru-RU" dirty="0" smtClean="0"/>
              <a:t>Становление дефектологической науки в Западной Европе</a:t>
            </a:r>
          </a:p>
          <a:p>
            <a:r>
              <a:rPr lang="ru-RU" dirty="0" smtClean="0"/>
              <a:t>Американская терминология</a:t>
            </a:r>
          </a:p>
          <a:p>
            <a:r>
              <a:rPr lang="ru-RU" dirty="0"/>
              <a:t>«Психометрический метод»</a:t>
            </a:r>
          </a:p>
          <a:p>
            <a:r>
              <a:rPr lang="ru-RU" dirty="0"/>
              <a:t>Основные направления развития помощи детям с недостатками интеллекта в Западной Европе  в конце XIX - начале XX в</a:t>
            </a:r>
            <a:r>
              <a:rPr lang="ru-RU" dirty="0" smtClean="0"/>
              <a:t>.</a:t>
            </a:r>
          </a:p>
          <a:p>
            <a:r>
              <a:rPr lang="ru-RU" dirty="0"/>
              <a:t>Становление дефектологической науки </a:t>
            </a:r>
            <a:r>
              <a:rPr lang="ru-RU" dirty="0" smtClean="0"/>
              <a:t> в России</a:t>
            </a:r>
          </a:p>
          <a:p>
            <a:r>
              <a:rPr lang="ru-RU" dirty="0" smtClean="0"/>
              <a:t>Современная олигофренопедагогика</a:t>
            </a:r>
            <a:endParaRPr lang="ru-RU" dirty="0"/>
          </a:p>
          <a:p>
            <a:endParaRPr lang="ru-RU" dirty="0"/>
          </a:p>
        </p:txBody>
      </p:sp>
    </p:spTree>
    <p:extLst>
      <p:ext uri="{BB962C8B-B14F-4D97-AF65-F5344CB8AC3E}">
        <p14:creationId xmlns:p14="http://schemas.microsoft.com/office/powerpoint/2010/main" val="20234586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332656"/>
            <a:ext cx="5040560" cy="6525344"/>
          </a:xfrm>
        </p:spPr>
        <p:txBody>
          <a:bodyPr>
            <a:normAutofit fontScale="92500" lnSpcReduction="10000"/>
          </a:bodyPr>
          <a:lstStyle/>
          <a:p>
            <a:pPr algn="just"/>
            <a:r>
              <a:rPr lang="ru-RU" sz="2400" dirty="0"/>
              <a:t>Большой вклад в этиологию слабоумия внес французский психиатр Бенедикт </a:t>
            </a:r>
            <a:r>
              <a:rPr lang="ru-RU" sz="2400" dirty="0" err="1"/>
              <a:t>Морель</a:t>
            </a:r>
            <a:r>
              <a:rPr lang="ru-RU" sz="2400" dirty="0"/>
              <a:t> (1809-1872). Одну из причин слабоумия он видел в наследовании и «накоплении» вредных факторов, к которым относил сифилис, туберкулез, алкоголизм.</a:t>
            </a:r>
          </a:p>
          <a:p>
            <a:pPr algn="just"/>
            <a:r>
              <a:rPr lang="ru-RU" sz="2400" dirty="0"/>
              <a:t>Наибольший вклад в анатомо-физиологическое направление учения о слабоумии внес немецкий психиатр Эмиль </a:t>
            </a:r>
            <a:r>
              <a:rPr lang="ru-RU" sz="2400" dirty="0" err="1"/>
              <a:t>Крепелин</a:t>
            </a:r>
            <a:r>
              <a:rPr lang="ru-RU" sz="2400" dirty="0"/>
              <a:t> (1856-1926). По мнению X. С. </a:t>
            </a:r>
            <a:r>
              <a:rPr lang="ru-RU" sz="2400" dirty="0" err="1"/>
              <a:t>Замского</a:t>
            </a:r>
            <a:r>
              <a:rPr lang="ru-RU" sz="2400" dirty="0"/>
              <a:t>, «он первый объединил (1915) все формы слабоумия в одну группу под общим названием задержка психического развития и ввел термин олигофрения </a:t>
            </a:r>
            <a:r>
              <a:rPr lang="ru-RU" sz="2400" dirty="0" smtClean="0"/>
              <a:t>для </a:t>
            </a:r>
            <a:r>
              <a:rPr lang="ru-RU" sz="2400" dirty="0"/>
              <a:t>обозначения этой группы врожденных болезненных состояний»</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188640"/>
            <a:ext cx="238125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3261784"/>
            <a:ext cx="2351230" cy="3295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5558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35902"/>
            <a:ext cx="8100392" cy="6822098"/>
          </a:xfrm>
        </p:spPr>
        <p:txBody>
          <a:bodyPr/>
          <a:lstStyle/>
          <a:p>
            <a:pPr algn="just"/>
            <a:r>
              <a:rPr lang="ru-RU" dirty="0"/>
              <a:t>В середине XIX в. большое влияние на педагогику и психологию оказали фундаментальные открытия в области естественных наук: на смену наблюдению и умозрительным выводам приходят экспериментальные методы исследования. Это обусловило формирование двух направлений в понимании характера и сущности слабоумия: анатомо-физиологического (Д. </a:t>
            </a:r>
            <a:r>
              <a:rPr lang="ru-RU" dirty="0" err="1"/>
              <a:t>Бурневиль</a:t>
            </a:r>
            <a:r>
              <a:rPr lang="ru-RU" dirty="0"/>
              <a:t>, Б. </a:t>
            </a:r>
            <a:r>
              <a:rPr lang="ru-RU" dirty="0" err="1"/>
              <a:t>Морель</a:t>
            </a:r>
            <a:r>
              <a:rPr lang="ru-RU" dirty="0"/>
              <a:t>, Э. </a:t>
            </a:r>
            <a:r>
              <a:rPr lang="ru-RU" dirty="0" err="1"/>
              <a:t>Крепелин</a:t>
            </a:r>
            <a:r>
              <a:rPr lang="ru-RU" dirty="0"/>
              <a:t>) и психолого-педагогического (А. </a:t>
            </a:r>
            <a:r>
              <a:rPr lang="ru-RU" dirty="0" err="1"/>
              <a:t>Бинэ</a:t>
            </a:r>
            <a:r>
              <a:rPr lang="ru-RU" dirty="0"/>
              <a:t>, Т. Симон, Сайте де </a:t>
            </a:r>
            <a:r>
              <a:rPr lang="ru-RU" dirty="0" err="1"/>
              <a:t>Санктис</a:t>
            </a:r>
            <a:r>
              <a:rPr lang="ru-RU" dirty="0"/>
              <a:t> и др.).</a:t>
            </a:r>
          </a:p>
          <a:p>
            <a:endParaRPr lang="ru-RU" dirty="0"/>
          </a:p>
        </p:txBody>
      </p:sp>
    </p:spTree>
    <p:extLst>
      <p:ext uri="{BB962C8B-B14F-4D97-AF65-F5344CB8AC3E}">
        <p14:creationId xmlns:p14="http://schemas.microsoft.com/office/powerpoint/2010/main" val="32055558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843808" y="198782"/>
            <a:ext cx="6300192" cy="6659217"/>
          </a:xfrm>
        </p:spPr>
        <p:txBody>
          <a:bodyPr>
            <a:normAutofit fontScale="62500" lnSpcReduction="20000"/>
          </a:bodyPr>
          <a:lstStyle/>
          <a:p>
            <a:pPr algn="just"/>
            <a:r>
              <a:rPr lang="ru-RU" dirty="0"/>
              <a:t>Бельгийский психиатр Жан </a:t>
            </a:r>
            <a:r>
              <a:rPr lang="ru-RU" dirty="0" err="1"/>
              <a:t>Демор</a:t>
            </a:r>
            <a:r>
              <a:rPr lang="ru-RU" dirty="0"/>
              <a:t> (1867-1941) впервые предпринял попытку в этиологии слабоумия выделить биологические и социальные (педагогические) компоненты.</a:t>
            </a:r>
          </a:p>
          <a:p>
            <a:pPr algn="just"/>
            <a:r>
              <a:rPr lang="ru-RU" dirty="0"/>
              <a:t>Французские педагог Жан Филипп и врач Поль </a:t>
            </a:r>
            <a:r>
              <a:rPr lang="ru-RU" dirty="0" err="1"/>
              <a:t>Бонкур</a:t>
            </a:r>
            <a:r>
              <a:rPr lang="ru-RU" dirty="0"/>
              <a:t> развивают психолого-педагогическое направление, выделяя контингент учащихся, которые не могут справиться с общеобразовательной программой в обычных школьных условиях, т. е. детей с достаточно выраженными формами умственной отсталости.</a:t>
            </a:r>
          </a:p>
          <a:p>
            <a:pPr algn="just"/>
            <a:r>
              <a:rPr lang="ru-RU" dirty="0"/>
              <a:t>Бельгийский врач и педагог </a:t>
            </a:r>
            <a:r>
              <a:rPr lang="ru-RU" dirty="0" err="1"/>
              <a:t>Овид</a:t>
            </a:r>
            <a:r>
              <a:rPr lang="ru-RU" dirty="0"/>
              <a:t> </a:t>
            </a:r>
            <a:r>
              <a:rPr lang="ru-RU" dirty="0" err="1"/>
              <a:t>Декроли</a:t>
            </a:r>
            <a:r>
              <a:rPr lang="ru-RU" dirty="0"/>
              <a:t> пытается объединить эти два направления и создает свою (достаточно сложную) систему классификации умственной отсталости.</a:t>
            </a:r>
          </a:p>
          <a:p>
            <a:pPr algn="just"/>
            <a:r>
              <a:rPr lang="ru-RU" dirty="0"/>
              <a:t>Таким образом, наметились определенные тенденции в развитии науки, которая в дальнейшем получила название олигофренопедагогики: усилился интерес врачей-психиатров к проблемам умственной отсталости, особенно в наиболее тяжелых формах (</a:t>
            </a:r>
            <a:r>
              <a:rPr lang="ru-RU" dirty="0" err="1"/>
              <a:t>идиотия</a:t>
            </a:r>
            <a:r>
              <a:rPr lang="ru-RU" dirty="0"/>
              <a:t>, </a:t>
            </a:r>
            <a:r>
              <a:rPr lang="ru-RU" dirty="0" err="1"/>
              <a:t>имбецильность</a:t>
            </a:r>
            <a:r>
              <a:rPr lang="ru-RU" dirty="0"/>
              <a:t>), были осуществлены первые попытки классификации умственной отсталости и организации педагогической помощи детям этой категории.</a:t>
            </a:r>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
            <a:ext cx="1584176" cy="2194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816357"/>
            <a:ext cx="1440160" cy="2112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5558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188640"/>
            <a:ext cx="8100392" cy="6669360"/>
          </a:xfrm>
        </p:spPr>
        <p:txBody>
          <a:bodyPr>
            <a:normAutofit fontScale="70000" lnSpcReduction="20000"/>
          </a:bodyPr>
          <a:lstStyle/>
          <a:p>
            <a:pPr marL="82296" indent="0" algn="ctr">
              <a:buNone/>
            </a:pPr>
            <a:r>
              <a:rPr lang="ru-RU" sz="3400" b="1" dirty="0" smtClean="0"/>
              <a:t>Американская терминология</a:t>
            </a:r>
          </a:p>
          <a:p>
            <a:pPr algn="just"/>
            <a:endParaRPr lang="ru-RU" dirty="0"/>
          </a:p>
          <a:p>
            <a:pPr algn="just"/>
            <a:r>
              <a:rPr lang="ru-RU" dirty="0" smtClean="0"/>
              <a:t>В </a:t>
            </a:r>
            <a:r>
              <a:rPr lang="ru-RU" dirty="0"/>
              <a:t>американской психологии до 60-х годов нашего столетия бытовал термин «</a:t>
            </a:r>
            <a:r>
              <a:rPr lang="ru-RU" dirty="0" err="1"/>
              <a:t>морон</a:t>
            </a:r>
            <a:r>
              <a:rPr lang="ru-RU" dirty="0"/>
              <a:t>» (слабоумный). </a:t>
            </a:r>
            <a:r>
              <a:rPr lang="ru-RU" dirty="0" err="1"/>
              <a:t>Гуманизация</a:t>
            </a:r>
            <a:r>
              <a:rPr lang="ru-RU" dirty="0"/>
              <a:t> общества после второй мировой войны, борьба за права человека в Западной Европе и США, отказ от дискриминации личности по каким бы то ни было признакам, законодательное оформление в целом ряде международных и национальных актов прав детей и инвалидов привели к пересмотру ряда терминов в специальной педагогике, носящих, по мнению ряда ученых и законодателей, уничижительный оттенок по отношению к личности. Таким образом, в специальной литературе США появляется термин «исключительные дети». Но и это понятие не внесло ясности в терминологию, а, скорее, наоборот - еще более запутало </a:t>
            </a:r>
            <a:r>
              <a:rPr lang="ru-RU" dirty="0" smtClean="0"/>
              <a:t>ее, </a:t>
            </a:r>
            <a:r>
              <a:rPr lang="ru-RU" dirty="0"/>
              <a:t>поскольку американские коллеги включали в понятие «исключительные дети» не только детей с отклонениями в развитии патологического характера, но также и детей, отличающихся одаренностью в какой-либо области знания или творчества (математике, музыке, живописи и т. п.). В силу этого американские дефектологи в 80-е годы ввели термин «дети со специальными потребностями» (нуждами).</a:t>
            </a:r>
            <a:endParaRPr lang="ru-RU" dirty="0"/>
          </a:p>
        </p:txBody>
      </p:sp>
    </p:spTree>
    <p:extLst>
      <p:ext uri="{BB962C8B-B14F-4D97-AF65-F5344CB8AC3E}">
        <p14:creationId xmlns:p14="http://schemas.microsoft.com/office/powerpoint/2010/main" val="5264863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31640" y="0"/>
            <a:ext cx="7812360" cy="6858000"/>
          </a:xfrm>
        </p:spPr>
        <p:txBody>
          <a:bodyPr>
            <a:normAutofit fontScale="55000" lnSpcReduction="20000"/>
          </a:bodyPr>
          <a:lstStyle/>
          <a:p>
            <a:pPr marL="82296" indent="0" algn="ctr">
              <a:buNone/>
            </a:pPr>
            <a:r>
              <a:rPr lang="ru-RU" sz="3600" b="1" dirty="0" smtClean="0"/>
              <a:t>«Психометрический метод»</a:t>
            </a:r>
            <a:endParaRPr lang="ru-RU" sz="3600" b="1" dirty="0" smtClean="0"/>
          </a:p>
          <a:p>
            <a:pPr marL="82296" indent="0" algn="just">
              <a:buNone/>
            </a:pPr>
            <a:r>
              <a:rPr lang="ru-RU" sz="3800" dirty="0"/>
              <a:t>Накопленный к началу XX в. опыт врачей и психологов расширил возможности диагностики и классификации разных форм и уровней умственной и психической недостаточности. Естественно, что в том случае; когда речь идет об умственной отсталости, наиболее эффективным может быть показатель интеллектуального развития ребенка, определенный достаточно объективными инструментальными методами и фиксируемый в единицах, поддающихся измерению. Эти мысли привели французского психолога Альфреда </a:t>
            </a:r>
            <a:r>
              <a:rPr lang="ru-RU" sz="3800" dirty="0" err="1"/>
              <a:t>Бине</a:t>
            </a:r>
            <a:r>
              <a:rPr lang="ru-RU" sz="3800" dirty="0"/>
              <a:t> (1857-1911) и врача Тома Симона к разработке метода тестов, получившего впоследствии название психометрического метода. В начале XX столетия А. </a:t>
            </a:r>
            <a:r>
              <a:rPr lang="ru-RU" sz="3800" dirty="0" err="1"/>
              <a:t>Бине</a:t>
            </a:r>
            <a:r>
              <a:rPr lang="ru-RU" sz="3800" dirty="0"/>
              <a:t> и Т. Симон получили задание провести в Париже исследование с целью выявления легких форм умственной отсталости у детей. Работа А. </a:t>
            </a:r>
            <a:r>
              <a:rPr lang="ru-RU" sz="3800" dirty="0" err="1"/>
              <a:t>Бине</a:t>
            </a:r>
            <a:r>
              <a:rPr lang="ru-RU" sz="3800" dirty="0"/>
              <a:t> вскоре была использована в качестве основы теста измерения «естественного ума» как некоего врожденного уровня интеллекта, независимого от воспитания и образования. А. </a:t>
            </a:r>
            <a:r>
              <a:rPr lang="ru-RU" sz="3800" dirty="0" err="1"/>
              <a:t>Бине</a:t>
            </a:r>
            <a:r>
              <a:rPr lang="ru-RU" sz="3800" dirty="0"/>
              <a:t> тщетно пытался опровергнуть такую интерпретацию своего исследования. Он пришел к заключению, что умственно отсталые поддаются обучению, но оно должно осуществляться с учетом их ограниченных от природы возможностей. Тест был переведен на английский язык, а получаемый при его использовании результат был назван интеллектуальным коэффициентом.</a:t>
            </a:r>
            <a:endParaRPr lang="ru-RU" sz="38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96" y="1052736"/>
            <a:ext cx="1434862" cy="1844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01008"/>
            <a:ext cx="1456558" cy="207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64863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55982" y="82148"/>
            <a:ext cx="8088018" cy="6775851"/>
          </a:xfrm>
        </p:spPr>
        <p:txBody>
          <a:bodyPr>
            <a:normAutofit fontScale="55000" lnSpcReduction="20000"/>
          </a:bodyPr>
          <a:lstStyle/>
          <a:p>
            <a:pPr algn="just"/>
            <a:r>
              <a:rPr lang="ru-RU" dirty="0"/>
              <a:t>В основу тестов А. </a:t>
            </a:r>
            <a:r>
              <a:rPr lang="ru-RU" dirty="0" err="1"/>
              <a:t>Бине</a:t>
            </a:r>
            <a:r>
              <a:rPr lang="ru-RU" dirty="0"/>
              <a:t> и Т. Симона было положено состояние коммуникативной функции речи. Исследователи разработали набор заданий, </a:t>
            </a:r>
            <a:r>
              <a:rPr lang="ru-RU" dirty="0" smtClean="0"/>
              <a:t>тестов, </a:t>
            </a:r>
            <a:r>
              <a:rPr lang="ru-RU" dirty="0"/>
              <a:t>которые предъявлялись ребенку вербально и требовали от него выполнения определенных действий и вербального же ответа.</a:t>
            </a:r>
          </a:p>
          <a:p>
            <a:pPr algn="just"/>
            <a:r>
              <a:rPr lang="ru-RU" dirty="0"/>
              <a:t>Результаты выполнения этих тестов соответствовали тому или иному возрасту нормально развивающегося ребенка. В случае отклонения от нормы (например, при нарушении интеллекта) ребенок, естественно, не мог справиться с заданием, соответствующим его физиологическому возрасту, и тогда экспериментатор подбирал ему задания, предназначенные для более раннего возраста. Соотношение «возраста» выполненных заданий к истинному физиологическому возрасту выражалось определенными числовыми данными и вычислялось как коэффициент. Например, если шестилетний ребенок справлялся с заданием, рассчитанным на нормально развивающегося ребенка пяти лет, то его коэффициент - 0,83 (5/6 = 0,83</a:t>
            </a:r>
            <a:r>
              <a:rPr lang="ru-RU" dirty="0" smtClean="0"/>
              <a:t>).</a:t>
            </a:r>
          </a:p>
          <a:p>
            <a:pPr algn="just"/>
            <a:r>
              <a:rPr lang="ru-RU" dirty="0"/>
              <a:t>Приведем другой пример. Физиологический возраст ребенка - шесть лет. В результате экспериментального исследования (тестирования) было установлено, что он справляется с заданиями, рассчитанными на трехлетний возраст. В этом случае его коэффициент составляет 0,5, ребенок попадает в более низкий диапазон и встает вопрос об уровне его интеллектуального развития. А. </a:t>
            </a:r>
            <a:r>
              <a:rPr lang="ru-RU" dirty="0" err="1"/>
              <a:t>Бине</a:t>
            </a:r>
            <a:r>
              <a:rPr lang="ru-RU" dirty="0"/>
              <a:t> и Т. Симон считали, что между уровнем интеллекта и уровнем развития коммуникативной функции речи существует жесткая корреляция (что, кстати, является достаточно справедливым и объективным, особенно в раннем детском возрасте).</a:t>
            </a:r>
          </a:p>
          <a:p>
            <a:pPr algn="just"/>
            <a:r>
              <a:rPr lang="ru-RU" dirty="0"/>
              <a:t>В результате огромного количества проведенных экспериментальных исследований был определен диапазон нормы и отклонений от нее. Диапазон нормы лежал в пределах 1,0-0,8, по ней первый ребенок может быть отнесен к нормально развивающимся, показатель второго свидетельствует об отставании в развитии.</a:t>
            </a:r>
            <a:endParaRPr lang="ru-RU" dirty="0"/>
          </a:p>
        </p:txBody>
      </p:sp>
    </p:spTree>
    <p:extLst>
      <p:ext uri="{BB962C8B-B14F-4D97-AF65-F5344CB8AC3E}">
        <p14:creationId xmlns:p14="http://schemas.microsoft.com/office/powerpoint/2010/main" val="5264863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0"/>
            <a:ext cx="8100392" cy="6858000"/>
          </a:xfrm>
        </p:spPr>
        <p:txBody>
          <a:bodyPr/>
          <a:lstStyle/>
          <a:p>
            <a:pPr algn="just"/>
            <a:r>
              <a:rPr lang="ru-RU" sz="2600" dirty="0"/>
              <a:t>Итак, А. </a:t>
            </a:r>
            <a:r>
              <a:rPr lang="ru-RU" sz="2600" dirty="0" err="1"/>
              <a:t>Бине</a:t>
            </a:r>
            <a:r>
              <a:rPr lang="ru-RU" sz="2600" dirty="0"/>
              <a:t> и Т. Симона можно справедливо считать основоположниками психометрического направления в изучении интеллектуальной недостаточности. Наиболее известная модификация психометрического метода разработана Л. </a:t>
            </a:r>
            <a:r>
              <a:rPr lang="ru-RU" sz="2600" dirty="0" err="1"/>
              <a:t>Терменом</a:t>
            </a:r>
            <a:r>
              <a:rPr lang="ru-RU" sz="2600" dirty="0"/>
              <a:t> в </a:t>
            </a:r>
            <a:r>
              <a:rPr lang="ru-RU" sz="2600" dirty="0" err="1"/>
              <a:t>Стенфордском</a:t>
            </a:r>
            <a:r>
              <a:rPr lang="ru-RU" sz="2600" dirty="0"/>
              <a:t> университете (США); созданный им так называемый тест </a:t>
            </a:r>
            <a:r>
              <a:rPr lang="ru-RU" sz="2600" dirty="0" err="1"/>
              <a:t>Стенфорд-Бине</a:t>
            </a:r>
            <a:r>
              <a:rPr lang="ru-RU" sz="2600" dirty="0"/>
              <a:t> до сих пор является наиболее признанным методом диагностики интеллекта.</a:t>
            </a:r>
          </a:p>
          <a:p>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3752374"/>
            <a:ext cx="4392488" cy="3105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64863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188640"/>
            <a:ext cx="8100392" cy="6480720"/>
          </a:xfrm>
        </p:spPr>
        <p:txBody>
          <a:bodyPr>
            <a:normAutofit fontScale="77500" lnSpcReduction="20000"/>
          </a:bodyPr>
          <a:lstStyle/>
          <a:p>
            <a:pPr marL="82296" indent="0" algn="ctr">
              <a:buNone/>
            </a:pPr>
            <a:r>
              <a:rPr lang="ru-RU" sz="2800" b="1" dirty="0" smtClean="0"/>
              <a:t>Основные направления развития помощи детям с недостатками интеллекта в </a:t>
            </a:r>
            <a:r>
              <a:rPr lang="ru-RU" sz="2800" b="1" dirty="0"/>
              <a:t>Западной Европе  в конце XIX - начале XX </a:t>
            </a:r>
            <a:r>
              <a:rPr lang="ru-RU" sz="2800" b="1" dirty="0" smtClean="0"/>
              <a:t>в.</a:t>
            </a:r>
          </a:p>
          <a:p>
            <a:pPr marL="82296" indent="0" algn="just">
              <a:buNone/>
            </a:pPr>
            <a:r>
              <a:rPr lang="ru-RU" sz="2800" dirty="0"/>
              <a:t>·         медико-клиническое - основывается на изучении этиологии умственной отсталости. Рассматриваются анатомо-физиологические и генетические причины, приводящие к нарушениям интеллекта;</a:t>
            </a:r>
          </a:p>
          <a:p>
            <a:pPr marL="82296" indent="0" algn="just">
              <a:buNone/>
            </a:pPr>
            <a:r>
              <a:rPr lang="ru-RU" sz="2800" dirty="0"/>
              <a:t>·         психологическое - рассматривает картину психической деятельности лиц с интеллектуальными нарушениями, состояние их эмоциональной сферы и личности в целом;</a:t>
            </a:r>
          </a:p>
          <a:p>
            <a:pPr marL="82296" indent="0" algn="just">
              <a:buNone/>
            </a:pPr>
            <a:r>
              <a:rPr lang="ru-RU" sz="2800" dirty="0"/>
              <a:t>·         педагогическое - исследует и разрабатывает педагогические принципы, методы и формы коррекции, обучения и воспитания детей с нарушениями интеллекта. В последние десятилетия в этом направлении складывается концепция обучения лиц более старшего (</a:t>
            </a:r>
            <a:r>
              <a:rPr lang="ru-RU" sz="2800" dirty="0" err="1"/>
              <a:t>послешкольного</a:t>
            </a:r>
            <a:r>
              <a:rPr lang="ru-RU" sz="2800" dirty="0"/>
              <a:t>) возраста, т. е. взрослых с различными степенями нарушения интеллекта, так называемая </a:t>
            </a:r>
            <a:r>
              <a:rPr lang="ru-RU" sz="2800" dirty="0" err="1"/>
              <a:t>олигоандрогогика</a:t>
            </a:r>
            <a:r>
              <a:rPr lang="ru-RU" sz="2800" dirty="0"/>
              <a:t>. Это педагогическое направление в настоящее время получило наибольшее развитие в Бельгии и Голландии</a:t>
            </a:r>
            <a:r>
              <a:rPr lang="ru-RU" sz="2800" dirty="0" smtClean="0"/>
              <a:t>;</a:t>
            </a:r>
          </a:p>
          <a:p>
            <a:pPr marL="82296" indent="0" algn="just">
              <a:buNone/>
            </a:pPr>
            <a:r>
              <a:rPr lang="ru-RU" sz="2800" dirty="0"/>
              <a:t>·         психометрическое - наиболее распространенный метод количественной оценки уровня развития интеллектуальных способностей.</a:t>
            </a:r>
          </a:p>
          <a:p>
            <a:pPr marL="82296" indent="0" algn="just">
              <a:buNone/>
            </a:pPr>
            <a:endParaRPr lang="ru-RU" sz="2800" dirty="0"/>
          </a:p>
        </p:txBody>
      </p:sp>
    </p:spTree>
    <p:extLst>
      <p:ext uri="{BB962C8B-B14F-4D97-AF65-F5344CB8AC3E}">
        <p14:creationId xmlns:p14="http://schemas.microsoft.com/office/powerpoint/2010/main" val="5264863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71600" y="0"/>
            <a:ext cx="8172400" cy="6858000"/>
          </a:xfrm>
        </p:spPr>
        <p:txBody>
          <a:bodyPr>
            <a:normAutofit/>
          </a:bodyPr>
          <a:lstStyle/>
          <a:p>
            <a:pPr marL="82296" indent="0" algn="ctr">
              <a:buNone/>
            </a:pPr>
            <a:r>
              <a:rPr lang="ru-RU" sz="2800" b="1" dirty="0"/>
              <a:t>Становление дефектологической науки  в России</a:t>
            </a:r>
          </a:p>
          <a:p>
            <a:pPr algn="just"/>
            <a:r>
              <a:rPr lang="ru-RU" sz="2400" dirty="0"/>
              <a:t>В Древней Руси слабоумные были окружены ореолом святости и таинственности. Простой народ считал призрение «дурачков», «блаженненьких» богоугодным делом. С 1682 г. стали открываться первые учреждения общественного призрения - богадельни - с целью изоляции слабоумных от общества. До этого времени призрением занимались только церковь и монастыри. С 1775 г. создается несколько учреждений для призрения инвалидов, сирот, душевнобольных и других лиц, нуждавшихся </a:t>
            </a:r>
            <a:r>
              <a:rPr lang="ru-RU" sz="2400" dirty="0" smtClean="0"/>
              <a:t>в </a:t>
            </a:r>
            <a:r>
              <a:rPr lang="ru-RU" sz="2400" dirty="0"/>
              <a:t>специальных условиях существования.</a:t>
            </a:r>
            <a:endParaRPr lang="ru-RU" sz="24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4328993"/>
            <a:ext cx="3384376" cy="247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64863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411760" y="29614"/>
            <a:ext cx="6732240" cy="6828386"/>
          </a:xfrm>
        </p:spPr>
        <p:txBody>
          <a:bodyPr>
            <a:normAutofit lnSpcReduction="10000"/>
          </a:bodyPr>
          <a:lstStyle/>
          <a:p>
            <a:pPr algn="just"/>
            <a:r>
              <a:rPr lang="ru-RU" sz="2200" dirty="0"/>
              <a:t>Общественное движение за развитие помощи слабоумным активизировалось в последней четверти XIX в. Это было обусловлено успехами отечественной психиатрии, биологии и педагогики. Большую роль в пропаганде идей сближения педагогики с медициной, разработке основных принципов воспитания и обучения умственно отсталых детей и организационных форм помощи этим детям сыграла деятельность врачей Ивана Васильевича и Екатерины </a:t>
            </a:r>
            <a:r>
              <a:rPr lang="ru-RU" sz="2200" dirty="0" err="1"/>
              <a:t>Хрнсанфовны</a:t>
            </a:r>
            <a:r>
              <a:rPr lang="ru-RU" sz="2200" dirty="0"/>
              <a:t> </a:t>
            </a:r>
            <a:r>
              <a:rPr lang="ru-RU" sz="2200" dirty="0" err="1"/>
              <a:t>Маляревских</a:t>
            </a:r>
            <a:r>
              <a:rPr lang="ru-RU" sz="2200" dirty="0"/>
              <a:t>.</a:t>
            </a:r>
          </a:p>
          <a:p>
            <a:pPr algn="just"/>
            <a:r>
              <a:rPr lang="ru-RU" sz="2200" dirty="0"/>
              <a:t>Заслуга в открытии первых в России учреждений для глубоко отсталых, первой школы для умственно отсталых детей, в создании первых руководств по работе с глубоко отсталыми детьми, не потерявших своей значимости и в наши дни, принадлежит Екатерине Константиновне Грачевой (1866-1934), которая была организатором и руководителем первого в России Петербургского приюта для детей-идиотов и эпилептиков.</a:t>
            </a:r>
          </a:p>
          <a:p>
            <a:endParaRPr lang="ru-RU"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98" y="1340768"/>
            <a:ext cx="2577074" cy="3425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64863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71600" y="0"/>
            <a:ext cx="8172400" cy="6858000"/>
          </a:xfrm>
        </p:spPr>
        <p:txBody>
          <a:bodyPr>
            <a:normAutofit/>
          </a:bodyPr>
          <a:lstStyle/>
          <a:p>
            <a:pPr marL="82296" indent="0" algn="ctr">
              <a:buNone/>
            </a:pPr>
            <a:r>
              <a:rPr lang="ru-RU" sz="2400" b="1" dirty="0"/>
              <a:t>Становление дефектологической науки в Западной </a:t>
            </a:r>
            <a:r>
              <a:rPr lang="ru-RU" sz="2400" b="1" dirty="0" smtClean="0"/>
              <a:t>Европе</a:t>
            </a:r>
            <a:endParaRPr lang="ru-RU" sz="2400" dirty="0" smtClean="0"/>
          </a:p>
          <a:p>
            <a:pPr algn="just"/>
            <a:r>
              <a:rPr lang="ru-RU" sz="2400" dirty="0" smtClean="0"/>
              <a:t>Обратимся </a:t>
            </a:r>
            <a:r>
              <a:rPr lang="ru-RU" sz="2400" dirty="0"/>
              <a:t>к истории. В Древней Спарте и Риме, где существовал культ здорового тела, люди (и в первую очередь дети), имеющие ярко выраженные отклонения от нормы, просто уничтожались. Об этом имеются свидетельства в трудах Аристотеля, Платона, Сенеки</a:t>
            </a:r>
            <a:endParaRPr lang="ru-RU" sz="2400" dirty="0" smtClean="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3185592"/>
            <a:ext cx="5530215"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5558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0"/>
            <a:ext cx="8100392" cy="6858000"/>
          </a:xfrm>
        </p:spPr>
        <p:txBody>
          <a:bodyPr>
            <a:normAutofit fontScale="92500" lnSpcReduction="10000"/>
          </a:bodyPr>
          <a:lstStyle/>
          <a:p>
            <a:pPr algn="just"/>
            <a:r>
              <a:rPr lang="ru-RU" dirty="0"/>
              <a:t>Первое в России учреждение для умственно отсталых детей «Лечебно-педагогическое заведение для страдающих припадками, малоспособных, слабоумных и идиотов» - было открыто в 1854 г. в Риге доктором Фридрихом </a:t>
            </a:r>
            <a:r>
              <a:rPr lang="ru-RU" dirty="0" err="1"/>
              <a:t>Пляцом</a:t>
            </a:r>
            <a:r>
              <a:rPr lang="ru-RU" dirty="0"/>
              <a:t>. Это было небольшое, частное, платное учреждение, обслуживавшее всего несколько человек. Позже оно было расширено и преобразовано в пансионат для эпилептиков и слабоумных. Занятия проводились по системе Э. </a:t>
            </a:r>
            <a:r>
              <a:rPr lang="ru-RU" dirty="0" err="1"/>
              <a:t>Сегена</a:t>
            </a:r>
            <a:r>
              <a:rPr lang="ru-RU" dirty="0"/>
              <a:t>. Затем создаются: учреждение для аномальных детей  И. В. </a:t>
            </a:r>
            <a:r>
              <a:rPr lang="ru-RU" dirty="0" err="1"/>
              <a:t>Маляревского</a:t>
            </a:r>
            <a:r>
              <a:rPr lang="ru-RU" dirty="0"/>
              <a:t> (1882); приют Святого Эммануила в Петербурге (1881); приют Е. К. Грачевой в Петербурге (1894).</a:t>
            </a:r>
          </a:p>
          <a:p>
            <a:endParaRPr lang="ru-RU" dirty="0"/>
          </a:p>
        </p:txBody>
      </p:sp>
    </p:spTree>
    <p:extLst>
      <p:ext uri="{BB962C8B-B14F-4D97-AF65-F5344CB8AC3E}">
        <p14:creationId xmlns:p14="http://schemas.microsoft.com/office/powerpoint/2010/main" val="5264863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915816" y="0"/>
            <a:ext cx="6228184" cy="6858000"/>
          </a:xfrm>
        </p:spPr>
        <p:txBody>
          <a:bodyPr>
            <a:normAutofit fontScale="85000" lnSpcReduction="10000"/>
          </a:bodyPr>
          <a:lstStyle/>
          <a:p>
            <a:pPr algn="just"/>
            <a:r>
              <a:rPr lang="ru-RU" dirty="0"/>
              <a:t>К учреждениям лечебно-педагогического типа, кроме школы-лечебницы И. В. </a:t>
            </a:r>
            <a:r>
              <a:rPr lang="ru-RU" dirty="0" err="1"/>
              <a:t>Маляревского</a:t>
            </a:r>
            <a:r>
              <a:rPr lang="ru-RU" dirty="0"/>
              <a:t>, относятся Врачебно-педагогический институт для педагогически запущенных и умственно отсталых детей в Киеве (организатор А. И. Сикорский), школа-интернат В. П. Кащенко, открытая в Москве в 1908 г., школа-интернат для умственно отсталых детей, организованная доктором Г. Я. Трошиным в 1911 г. Русский психиатр Г. Я. Трошин (1874-1938) внес существенный вклад в учение о слабоумии, четко отграничивая формы психического недоразвития от неврозов и психозов.</a:t>
            </a:r>
          </a:p>
          <a:p>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30" y="1015"/>
            <a:ext cx="1674857" cy="2115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260" y="2116918"/>
            <a:ext cx="1473596" cy="2065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260" y="4170218"/>
            <a:ext cx="1658116" cy="248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64863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0"/>
            <a:ext cx="8100392" cy="3573016"/>
          </a:xfrm>
        </p:spPr>
        <p:txBody>
          <a:bodyPr>
            <a:normAutofit fontScale="62500" lnSpcReduction="20000"/>
          </a:bodyPr>
          <a:lstStyle/>
          <a:p>
            <a:pPr algn="just"/>
            <a:r>
              <a:rPr lang="ru-RU" dirty="0"/>
              <a:t>После Октябрьской революции государство взяло на себя заботу об организации помощи аномальным детям. Все учреждения для аномальных детей были переданы в ведение Народного комиссариата просвещения. Таким образом, обучение и воспитание детей с недостатками в физическом и умственном развитии стало составной частью единой государственной системы народного образования. Все мероприятия государства, направленные на борьбу с беспризорностью, дефективностью, безграмотностью, на их профилактику, на общее оздоровление подрастающего поколения, назывались в те годы «охраной детства». В новом государстве не должно было быть обездоленных, «ничьих» детей. В документах того времени, посвященных этой проблеме, подчеркивалась необходимость выделения аномальных детей в особые школы и вспомогательные группы.</a:t>
            </a:r>
            <a:endParaRPr lang="ru-RU"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3568960"/>
            <a:ext cx="4200746" cy="328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64863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71600" y="188640"/>
            <a:ext cx="8172400" cy="6669360"/>
          </a:xfrm>
        </p:spPr>
        <p:txBody>
          <a:bodyPr>
            <a:normAutofit fontScale="55000" lnSpcReduction="20000"/>
          </a:bodyPr>
          <a:lstStyle/>
          <a:p>
            <a:pPr algn="just"/>
            <a:r>
              <a:rPr lang="ru-RU" sz="3800" dirty="0"/>
              <a:t>Эти детские учреждения строились на трудовых началах, в условиях самообслуживания. Изживался филантропический взгляд на роль специальных заведений для аномальных детей. Социальное воспитание пришло на смену социальному призрению. Сеть учреждений для аномальных детей интенсивно росла: создавались детские дома, школы, приемники-распределители и другие учреждения. В 1920 г. открылся I Всероссийский съезд по борьбе с детской дефективностью, на котором в числе других обсуждались вопросы организации дифференцированной сети специальных учреждений и основные принципы построения в них учебно-воспитательного процесса. Следует сказать, что в эти годы термин «дефективный» имел достаточно широкое толкование. В это понятие включались не только дети, действительно имеющие органический дефект (слепые, глухие, умственно отсталые), но и беспризорные, дети-сироты, малолетние правонарушители, или, как их еще называли, «морально дефективные</a:t>
            </a:r>
            <a:r>
              <a:rPr lang="ru-RU" sz="3800" dirty="0" smtClean="0"/>
              <a:t>».</a:t>
            </a:r>
          </a:p>
          <a:p>
            <a:pPr algn="just"/>
            <a:r>
              <a:rPr lang="ru-RU" sz="3800" dirty="0"/>
              <a:t>Важными принципами построения системы специальных учреждений являлись ее государственный характер, единство, всеобщность, общедоступность и обязательность обучения. Это означало, что все специальные учебные заведения, входившие в общую государственную систему образования, создавались на единых началах, которые обеспечивали достижение общих целей подготовки аномальных детей к жизни в обществе.</a:t>
            </a:r>
          </a:p>
          <a:p>
            <a:pPr algn="just"/>
            <a:endParaRPr lang="ru-RU" dirty="0"/>
          </a:p>
          <a:p>
            <a:endParaRPr lang="ru-RU" dirty="0"/>
          </a:p>
        </p:txBody>
      </p:sp>
    </p:spTree>
    <p:extLst>
      <p:ext uri="{BB962C8B-B14F-4D97-AF65-F5344CB8AC3E}">
        <p14:creationId xmlns:p14="http://schemas.microsoft.com/office/powerpoint/2010/main" val="5264863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491880" y="-30832"/>
            <a:ext cx="5652120" cy="6888832"/>
          </a:xfrm>
        </p:spPr>
        <p:txBody>
          <a:bodyPr>
            <a:normAutofit fontScale="85000" lnSpcReduction="10000"/>
          </a:bodyPr>
          <a:lstStyle/>
          <a:p>
            <a:pPr algn="just"/>
            <a:r>
              <a:rPr lang="ru-RU" dirty="0"/>
              <a:t>Огромная роль в теории и практике обучения аномальных детей принадлежит выдающемуся ученому и организатору дефектологической науки Татьяне Александровне Власовой (1905-1987). Под ее руководством и при ее непосредственном участии коллектив ученых НИИ дефектологии АПН СССР теоретически разработал и практически реализовал принцип дифференцированного обучения и воспитания детей с различными психофизическими отклонениями, создав новые типы учебных учреждений. </a:t>
            </a:r>
            <a:endParaRPr lang="ru-RU"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1" y="3656398"/>
            <a:ext cx="2461675" cy="320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0"/>
            <a:ext cx="2433439" cy="3656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64863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188640"/>
            <a:ext cx="8100392" cy="6669359"/>
          </a:xfrm>
        </p:spPr>
        <p:txBody>
          <a:bodyPr>
            <a:normAutofit fontScale="85000" lnSpcReduction="20000"/>
          </a:bodyPr>
          <a:lstStyle/>
          <a:p>
            <a:pPr algn="just"/>
            <a:r>
              <a:rPr lang="ru-RU" dirty="0"/>
              <a:t>Дети с нарушениями интеллекта в легкой степени (дебильности) направляются в специальные школы - вспомогательные (это название - вспомогательная школа сохраняется до середины 90-х годов).</a:t>
            </a:r>
          </a:p>
          <a:p>
            <a:pPr algn="just"/>
            <a:r>
              <a:rPr lang="ru-RU" dirty="0"/>
              <a:t>С началом демократизации общеобразовательной средней школы появляются негосударственные образовательные учреждения (дошкольные и школьные), различные центры (общеразвивающие, коррекционные, реабилитационные и т. п.). Значительно ослабевает централизация в управлении школой, она получает возможность работать по оригинальным авторским программам. Эти тенденции нашли свое отражение и в специальной школе для детей с нарушениями интеллекта. В первую очередь было изменено название школы. Теперь она называется «Специальная коррекционная школа VIII вида». </a:t>
            </a:r>
            <a:endParaRPr lang="ru-RU" dirty="0"/>
          </a:p>
        </p:txBody>
      </p:sp>
    </p:spTree>
    <p:extLst>
      <p:ext uri="{BB962C8B-B14F-4D97-AF65-F5344CB8AC3E}">
        <p14:creationId xmlns:p14="http://schemas.microsoft.com/office/powerpoint/2010/main" val="5264863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0"/>
            <a:ext cx="8100392" cy="4653136"/>
          </a:xfrm>
        </p:spPr>
        <p:txBody>
          <a:bodyPr>
            <a:normAutofit fontScale="77500" lnSpcReduction="20000"/>
          </a:bodyPr>
          <a:lstStyle/>
          <a:p>
            <a:pPr algn="just"/>
            <a:r>
              <a:rPr lang="ru-RU" dirty="0"/>
              <a:t>С 20-х годов начинается развитие дефектологической науки как части общей педагогики. Организуются специальные научные учреждения для изучения аномальных детей, в которых ведется большая работа по изучению особенностей того или иного дефекта и нахождению адекватных методов его компенсации. Создается Экспериментальный дефектологический институт, преобразованный позднее в Научно-практический институт школ и детских домов и далее реорганизованный в Научно-исследовательский институт дефектологии Академии педагогических наук РСФСР (1943), затем СССР, а середины 90-х Годов Институт коррекционной педагогики Российской академии образования (ИКП РАО).</a:t>
            </a:r>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4365104"/>
            <a:ext cx="3810000"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64863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83568" y="1418"/>
            <a:ext cx="8460432" cy="6856581"/>
          </a:xfrm>
        </p:spPr>
        <p:txBody>
          <a:bodyPr>
            <a:normAutofit fontScale="77500" lnSpcReduction="20000"/>
          </a:bodyPr>
          <a:lstStyle/>
          <a:p>
            <a:pPr algn="just"/>
            <a:r>
              <a:rPr lang="ru-RU" dirty="0"/>
              <a:t>В 1918 г. принимается декрет Совнаркома, по которому все учреждения для аномальных детей передаются из ведения </a:t>
            </a:r>
            <a:r>
              <a:rPr lang="ru-RU" dirty="0" err="1"/>
              <a:t>Наркомсобеса</a:t>
            </a:r>
            <a:r>
              <a:rPr lang="ru-RU" dirty="0"/>
              <a:t> в </a:t>
            </a:r>
            <a:r>
              <a:rPr lang="ru-RU" dirty="0" err="1"/>
              <a:t>Наркомпрос</a:t>
            </a:r>
            <a:r>
              <a:rPr lang="ru-RU" dirty="0"/>
              <a:t>. Это решение имело не только </a:t>
            </a:r>
            <a:r>
              <a:rPr lang="ru-RU" dirty="0" err="1"/>
              <a:t>организацион</a:t>
            </a:r>
            <a:r>
              <a:rPr lang="ru-RU" dirty="0"/>
              <a:t> </a:t>
            </a:r>
            <a:r>
              <a:rPr lang="ru-RU" dirty="0" err="1"/>
              <a:t>ный</a:t>
            </a:r>
            <a:r>
              <a:rPr lang="ru-RU" dirty="0"/>
              <a:t> характер. Оно показало, что в деле помощи аномальным детям основной упор делается не на их изоляцию и </a:t>
            </a:r>
            <a:r>
              <a:rPr lang="ru-RU" dirty="0" err="1"/>
              <a:t>призренчество</a:t>
            </a:r>
            <a:r>
              <a:rPr lang="ru-RU" dirty="0"/>
              <a:t>, а на обучение и воспитание, что само по себе являлось гуманной и прогрессивной тенденцией. В этом же году в ведение </a:t>
            </a:r>
            <a:r>
              <a:rPr lang="ru-RU" dirty="0" err="1"/>
              <a:t>Наркомпроса</a:t>
            </a:r>
            <a:r>
              <a:rPr lang="ru-RU" dirty="0"/>
              <a:t> переходит одно из первых учебно-воспитательных учреждений России - Школа-санаторий для дефективных детей В. П. Кащенко, на базе которой был создан Дом изучения ребенка - прообраз последующих научно-исследовательских учреждений по проблемам аномального детства.</a:t>
            </a:r>
          </a:p>
          <a:p>
            <a:pPr algn="just"/>
            <a:r>
              <a:rPr lang="ru-RU" dirty="0"/>
              <a:t>Принципы обучения и воспитания аномальных детей были сформулированы ведущими педагогами, психологами и врачами этого периода. В их числе были Д. И. </a:t>
            </a:r>
            <a:r>
              <a:rPr lang="ru-RU" dirty="0" err="1"/>
              <a:t>Азбукин</a:t>
            </a:r>
            <a:r>
              <a:rPr lang="ru-RU" dirty="0"/>
              <a:t>, В. М. Бехтерев, П. П. </a:t>
            </a:r>
            <a:r>
              <a:rPr lang="ru-RU" dirty="0" err="1"/>
              <a:t>Блонский</a:t>
            </a:r>
            <a:r>
              <a:rPr lang="ru-RU" dirty="0"/>
              <a:t>, А. Н. </a:t>
            </a:r>
            <a:r>
              <a:rPr lang="ru-RU" dirty="0" err="1"/>
              <a:t>Граборов</a:t>
            </a:r>
            <a:r>
              <a:rPr lang="ru-RU" dirty="0"/>
              <a:t>, А. С. Грибоедов, В. П. Кащенко, Л. Г. Оршанский, Ф. А. </a:t>
            </a:r>
            <a:r>
              <a:rPr lang="ru-RU" dirty="0" err="1"/>
              <a:t>Рау</a:t>
            </a:r>
            <a:r>
              <a:rPr lang="ru-RU" dirty="0"/>
              <a:t>, Г. И. Россолимо, С. С. Корсаков, В. П. Сербский, Н. А. Бернштейн, Г. Я. Трошин и другие.</a:t>
            </a:r>
            <a:endParaRPr lang="ru-RU" dirty="0"/>
          </a:p>
        </p:txBody>
      </p:sp>
    </p:spTree>
    <p:extLst>
      <p:ext uri="{BB962C8B-B14F-4D97-AF65-F5344CB8AC3E}">
        <p14:creationId xmlns:p14="http://schemas.microsoft.com/office/powerpoint/2010/main" val="5264863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27584" y="116632"/>
            <a:ext cx="8316416" cy="6741368"/>
          </a:xfrm>
        </p:spPr>
        <p:txBody>
          <a:bodyPr>
            <a:noAutofit/>
          </a:bodyPr>
          <a:lstStyle/>
          <a:p>
            <a:pPr algn="just"/>
            <a:r>
              <a:rPr lang="ru-RU" sz="1600" dirty="0"/>
              <a:t>Знаменательным этапом в истории становления вспомогательной школы стал состоявшийся в 1924 г. II съезд социально-правовой охраны несовершеннолетних (СПОН), положивший начало научному подходу к проблеме аномального детства. На съезде были подведены итоги работы по первым государственным учебным программам </a:t>
            </a:r>
            <a:r>
              <a:rPr lang="ru-RU" sz="1600" dirty="0" err="1"/>
              <a:t>ГУСа</a:t>
            </a:r>
            <a:r>
              <a:rPr lang="ru-RU" sz="1600" dirty="0"/>
              <a:t> (ГУС - Государственный учебный совет - методическое подразделение </a:t>
            </a:r>
            <a:r>
              <a:rPr lang="ru-RU" sz="1600" dirty="0" err="1"/>
              <a:t>Наркомобраза</a:t>
            </a:r>
            <a:r>
              <a:rPr lang="ru-RU" sz="1600" dirty="0"/>
              <a:t>).</a:t>
            </a:r>
          </a:p>
          <a:p>
            <a:pPr algn="just"/>
            <a:r>
              <a:rPr lang="ru-RU" sz="1600" dirty="0"/>
              <a:t>В 1926 г. после постановления Совнаркома РСФСР «Об учреждениях для глухонемых, слепых и умственно отсталых детей и подростков» впервые организационно оформляются следующие типы специальных учебных учреждений:</a:t>
            </a:r>
          </a:p>
          <a:p>
            <a:pPr algn="just"/>
            <a:r>
              <a:rPr lang="ru-RU" sz="1600" dirty="0"/>
              <a:t>· </a:t>
            </a:r>
            <a:r>
              <a:rPr lang="ru-RU" sz="1600" dirty="0" smtClean="0"/>
              <a:t>   детские </a:t>
            </a:r>
            <a:r>
              <a:rPr lang="ru-RU" sz="1600" dirty="0"/>
              <a:t>дома для аномальных дошкольников;</a:t>
            </a:r>
          </a:p>
          <a:p>
            <a:pPr algn="just"/>
            <a:r>
              <a:rPr lang="ru-RU" sz="1600" dirty="0"/>
              <a:t>·  </a:t>
            </a:r>
            <a:r>
              <a:rPr lang="ru-RU" sz="1600" dirty="0" smtClean="0"/>
              <a:t> </a:t>
            </a:r>
            <a:r>
              <a:rPr lang="ru-RU" sz="1600" dirty="0"/>
              <a:t>школы с интернатами и без них для детей школьного возраста;</a:t>
            </a:r>
          </a:p>
          <a:p>
            <a:pPr algn="just"/>
            <a:r>
              <a:rPr lang="ru-RU" sz="1600" dirty="0"/>
              <a:t>· </a:t>
            </a:r>
            <a:r>
              <a:rPr lang="ru-RU" sz="1600" dirty="0" smtClean="0"/>
              <a:t>школы </a:t>
            </a:r>
            <a:r>
              <a:rPr lang="ru-RU" sz="1600" dirty="0"/>
              <a:t>с интернатами и без них с профессионально-техническим уклоном для подростков;</a:t>
            </a:r>
          </a:p>
          <a:p>
            <a:pPr algn="just"/>
            <a:r>
              <a:rPr lang="ru-RU" sz="1600" dirty="0"/>
              <a:t>· </a:t>
            </a:r>
            <a:r>
              <a:rPr lang="ru-RU" sz="1600" dirty="0" smtClean="0"/>
              <a:t>  школы </a:t>
            </a:r>
            <a:r>
              <a:rPr lang="ru-RU" sz="1600" dirty="0"/>
              <a:t>с интернатами и без них для детей смешанного возраста;</a:t>
            </a:r>
          </a:p>
          <a:p>
            <a:pPr algn="just"/>
            <a:r>
              <a:rPr lang="ru-RU" sz="1600" dirty="0"/>
              <a:t>·  </a:t>
            </a:r>
            <a:r>
              <a:rPr lang="ru-RU" sz="1600" dirty="0" smtClean="0"/>
              <a:t>вспомогательные </a:t>
            </a:r>
            <a:r>
              <a:rPr lang="ru-RU" sz="1600" dirty="0"/>
              <a:t>группы для детей и подростков при общих общеобразовательных школах.</a:t>
            </a:r>
          </a:p>
          <a:p>
            <a:pPr algn="just"/>
            <a:r>
              <a:rPr lang="ru-RU" sz="1600" dirty="0"/>
              <a:t>В специальных школах обучение длилось 5 лет, а содержание образования было ориентировано на школу 1-й ступени (начальную школу) и реализовывалось через специальные комплексные программы (1928 г.).</a:t>
            </a:r>
          </a:p>
          <a:p>
            <a:pPr algn="just"/>
            <a:r>
              <a:rPr lang="ru-RU" sz="1600" dirty="0"/>
              <a:t>Таким образом, к началу 30-х годов специальные школы как по содержанию образования, так и организационно выделились в особый тип специальных учебных учреждений и прочно вошли в общую систему народного образования страны, решая вместе с ней одни задачи.</a:t>
            </a:r>
            <a:endParaRPr lang="ru-RU" sz="1600" dirty="0"/>
          </a:p>
        </p:txBody>
      </p:sp>
    </p:spTree>
    <p:extLst>
      <p:ext uri="{BB962C8B-B14F-4D97-AF65-F5344CB8AC3E}">
        <p14:creationId xmlns:p14="http://schemas.microsoft.com/office/powerpoint/2010/main" val="5264863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332656"/>
            <a:ext cx="8100392" cy="6525344"/>
          </a:xfrm>
        </p:spPr>
        <p:txBody>
          <a:bodyPr>
            <a:normAutofit fontScale="55000" lnSpcReduction="20000"/>
          </a:bodyPr>
          <a:lstStyle/>
          <a:p>
            <a:pPr algn="just"/>
            <a:r>
              <a:rPr lang="ru-RU" dirty="0"/>
              <a:t>В 20-30-е годы в педагогических институтах Москвы, Ленинграда (Санкт-Петербурга), Киева создаются специальные (дефектологические) факультеты для подготовки педагогов-дефектологов</a:t>
            </a:r>
            <a:r>
              <a:rPr lang="ru-RU" dirty="0" smtClean="0"/>
              <a:t>.</a:t>
            </a:r>
          </a:p>
          <a:p>
            <a:pPr algn="just"/>
            <a:r>
              <a:rPr lang="ru-RU" dirty="0"/>
              <a:t>Говоря об отечественной специальной школе, нельзя не подчеркнуть ее государственный характер. В первую очередь это проявлялось в государственных программах обучения и воспитания, которые отражали состояние общей педагогики в стране, социальные и экономико-политические условия того или иного исторического периода.</a:t>
            </a:r>
          </a:p>
          <a:p>
            <a:pPr algn="just"/>
            <a:r>
              <a:rPr lang="ru-RU" dirty="0"/>
              <a:t>На современном этапе развития общества, в связи с изменениями в различных сферах жизни, особо остро стоят вопросы, связанные с подготовкой к самостоятельной жизни подрастающего поколения. Не являются исключением в этом плане и дети с проблемами в психофизическом развитии. Признание прав ребенка, его интересов, потребностей, организация помощи в процессе его личностного становления, в выборе соответствующей профессиональной деятельности - все это сегодня представляется чрезвычайно важным. Интеграция лиц с нарушениями интеллектуального развития в общество нормально развивающихся сверстников и взрослых по праву признается дефектологами как высшая ступень социально-трудовой и профессиональной адаптации. В результате изменений представлений о человеке, этических норм меняются в значительной степени и теоретические положения науки и реальная практическая помощь людям с теми или иными дефектами в развитии. Итак, общественное движение за воспитание аномальных детей в России и за рубежом (в Западной Европе) зародилось примерно в одно и то же время и стало частью общего движения за развитие просвещения, культуры, медицины и охраны здоровья.</a:t>
            </a:r>
          </a:p>
          <a:p>
            <a:endParaRPr lang="ru-RU" dirty="0"/>
          </a:p>
        </p:txBody>
      </p:sp>
    </p:spTree>
    <p:extLst>
      <p:ext uri="{BB962C8B-B14F-4D97-AF65-F5344CB8AC3E}">
        <p14:creationId xmlns:p14="http://schemas.microsoft.com/office/powerpoint/2010/main" val="32055558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99592" y="0"/>
            <a:ext cx="8064896" cy="6858000"/>
          </a:xfrm>
        </p:spPr>
        <p:txBody>
          <a:bodyPr>
            <a:normAutofit/>
          </a:bodyPr>
          <a:lstStyle/>
          <a:p>
            <a:pPr algn="just"/>
            <a:r>
              <a:rPr lang="ru-RU" sz="2400" dirty="0"/>
              <a:t>Не более гуманным было и отношение общества к людям, страдающим психическими расстройствами в средневековой Европе. Многие душевнобольные заканчивали жизнь на кострах инквизиции, будучи отнесены к «одержимым нечистой силой или злым духом». В «лучшем» случае их ожидало пожизненное заточение в монастыри.</a:t>
            </a:r>
          </a:p>
          <a:p>
            <a:pPr algn="just"/>
            <a:endParaRPr lang="ru-RU"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985255"/>
            <a:ext cx="6611558" cy="3861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5558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0"/>
            <a:ext cx="8100392" cy="6858000"/>
          </a:xfrm>
        </p:spPr>
        <p:txBody>
          <a:bodyPr>
            <a:normAutofit fontScale="77500" lnSpcReduction="20000"/>
          </a:bodyPr>
          <a:lstStyle/>
          <a:p>
            <a:pPr algn="just"/>
            <a:r>
              <a:rPr lang="ru-RU" dirty="0"/>
              <a:t>Организация помощи аномальным детям в России до революции 1917 г. развивалась примерно в том же направлении, что и за рубежом, при этом инициативы со стороны врачей и педагогов России не были поддержаны государством.</a:t>
            </a:r>
          </a:p>
          <a:p>
            <a:pPr algn="just"/>
            <a:r>
              <a:rPr lang="ru-RU" dirty="0"/>
              <a:t>В результате усилий отдельных энтузиастов в России сложилась своя система помощи умственно отсталым детям на базе медико-педагогических учреждений, приютов, вспомогательных классов и школ, которые после революции 1917 г. стали основой для создания единой системы обучения и воспитания дефективных детей в рамках государственного всеобуча.</a:t>
            </a:r>
          </a:p>
          <a:p>
            <a:pPr algn="just"/>
            <a:r>
              <a:rPr lang="ru-RU" dirty="0"/>
              <a:t>Отечественная наука внесла большой вклад в познание природы и сущности слабоумия, в разработку теоретических и методических вопросов воспитания и обучения аномальных детей. Особая роль здесь принадлежит выдающемуся ученому, основоположнику дефектологической науки в России Льву Семеновичу Выготскому.</a:t>
            </a:r>
            <a:endParaRPr lang="ru-RU" dirty="0"/>
          </a:p>
        </p:txBody>
      </p:sp>
    </p:spTree>
    <p:extLst>
      <p:ext uri="{BB962C8B-B14F-4D97-AF65-F5344CB8AC3E}">
        <p14:creationId xmlns:p14="http://schemas.microsoft.com/office/powerpoint/2010/main" val="32055558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131840" y="0"/>
            <a:ext cx="5904656" cy="6858000"/>
          </a:xfrm>
        </p:spPr>
        <p:txBody>
          <a:bodyPr>
            <a:normAutofit fontScale="85000" lnSpcReduction="10000"/>
          </a:bodyPr>
          <a:lstStyle/>
          <a:p>
            <a:pPr algn="just"/>
            <a:r>
              <a:rPr lang="ru-RU" dirty="0"/>
              <a:t>Большое внимание уделял ученый проблемам  обучения и воспитания детей с дефектами в развитии. Он считал, что нельзя ограничиваться констатацией того, что у умственно отсталых более низкий интеллект, слабая воля, более примитивные эмоции и т. п. Основываясь на данных своих исследований, Л. С. Выготский выдвинул задачу найти то здоровое, незатронутое, сохраненное, что есть у умственно отсталого ребенка. Он говорил о необходимости опираться на эти здоровые стороны аномального ребенка в целях осуществления коррекционно-педагогической работы.</a:t>
            </a:r>
          </a:p>
          <a:p>
            <a:endParaRPr lang="ru-RU"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3" y="1340768"/>
            <a:ext cx="3360373"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5558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28802"/>
            <a:ext cx="8100392" cy="6829198"/>
          </a:xfrm>
        </p:spPr>
        <p:txBody>
          <a:bodyPr>
            <a:normAutofit fontScale="92500"/>
          </a:bodyPr>
          <a:lstStyle/>
          <a:p>
            <a:pPr algn="just"/>
            <a:r>
              <a:rPr lang="ru-RU" dirty="0"/>
              <a:t>Начало динамического подхода к пониманию сущности умственной отсталости также было положено Л. С. Выготским. Он считал, что структура дефекта умственной отсталости настолько сложна, что не может быть адекватно выражена путем простого перечисления симптомов. Каждый присущий умственной отсталости симптом сам по себе является определенным продуктом, результатом развития ребенка, но развития патологического. Симптомы не признак, не первопричина умственной отсталости, а результат, следствие своеобразия общего развития умственно отсталого ребенка.</a:t>
            </a:r>
          </a:p>
          <a:p>
            <a:endParaRPr lang="ru-RU" dirty="0"/>
          </a:p>
        </p:txBody>
      </p:sp>
    </p:spTree>
    <p:extLst>
      <p:ext uri="{BB962C8B-B14F-4D97-AF65-F5344CB8AC3E}">
        <p14:creationId xmlns:p14="http://schemas.microsoft.com/office/powerpoint/2010/main" val="32055558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99592" y="1418"/>
            <a:ext cx="8244408" cy="6856582"/>
          </a:xfrm>
        </p:spPr>
        <p:txBody>
          <a:bodyPr>
            <a:noAutofit/>
          </a:bodyPr>
          <a:lstStyle/>
          <a:p>
            <a:pPr algn="just"/>
            <a:r>
              <a:rPr lang="ru-RU" sz="1800" dirty="0"/>
              <a:t>Л. С. Выготский подверг критическому анализу </a:t>
            </a:r>
            <a:r>
              <a:rPr lang="ru-RU" sz="1800" dirty="0" err="1"/>
              <a:t>интеллектуалистическую</a:t>
            </a:r>
            <a:r>
              <a:rPr lang="ru-RU" sz="1800" dirty="0"/>
              <a:t> направленность взглядов на умственную отсталость. Приверженцы этого направления на первый план выдвигали интеллектуальную недостаточность. Аффективные и волевые стороны личности они не считали значимыми в </a:t>
            </a:r>
            <a:r>
              <a:rPr lang="ru-RU" sz="1800" dirty="0" err="1"/>
              <a:t>симптомокомплексе</a:t>
            </a:r>
            <a:r>
              <a:rPr lang="ru-RU" sz="1800" dirty="0"/>
              <a:t> слабоумия. Л. С. Выготский, не отвергая положения о том, что умственное отставание охватывает всю личность в целом, выдвинул идею единства интеллекта и аффекта. Мышление органически связано с определенными побуждениями индивидуума, поэтому оно, как и действие, имеет мотивацию. У умственно отсталых детей наблюдаются некоторые нарушения интеллекта и аффекта. Психическая деятельность умственно отсталых, по мнению Л. С. Выготского, менее дифференцирована и динамична. Мышление умственно отсталых, как правило, связано с ситуацией. Вне конкретной ситуации, в абстрактных условиях оно затруднено. Ученый выражал критическое отношение к ряду трактовок слабоумия, получивших особенно широкое распространение в 20-х годах XX в., когда зарождалась отечественная олигофренопедагогика. Л. С. Выготский выдвинул важную для понимания своеобразия умственной отсталости идею о первичной и вторичной природе дефекта. Он считал необходимым строго различать первичные и вторичные отклонения в развитии ребенка. Одни дефекты, симптомы непосредственно связаны с материальной основой умственной отсталости, другие являются определенного рода наслоениями над этими первичными дефектами. Эти вторичные наслоения являются продуктом того особого положения, которое занимает аномальный ребенок в социальной среде вследствие патологического развития.</a:t>
            </a:r>
            <a:endParaRPr lang="ru-RU" sz="1800" dirty="0"/>
          </a:p>
        </p:txBody>
      </p:sp>
    </p:spTree>
    <p:extLst>
      <p:ext uri="{BB962C8B-B14F-4D97-AF65-F5344CB8AC3E}">
        <p14:creationId xmlns:p14="http://schemas.microsoft.com/office/powerpoint/2010/main" val="32055558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0"/>
            <a:ext cx="8100392" cy="3861048"/>
          </a:xfrm>
        </p:spPr>
        <p:txBody>
          <a:bodyPr>
            <a:normAutofit fontScale="92500" lnSpcReduction="20000"/>
          </a:bodyPr>
          <a:lstStyle/>
          <a:p>
            <a:pPr algn="just"/>
            <a:r>
              <a:rPr lang="ru-RU" sz="2800" dirty="0" smtClean="0"/>
              <a:t>В </a:t>
            </a:r>
            <a:r>
              <a:rPr lang="ru-RU" sz="2800" dirty="0"/>
              <a:t>качестве первоочередной задачи специальной педагогики он выдвигает социальную компенсацию дефекта. Отвергая мнение, согласно которому у умственно отсталых понижены социальные инстинкты, общественные импульсы, Л. С. Выготский считал, что задача состоит не в социальной нейтрализации умственно отсталых, а в воспитании из них социально активных индивидуумов. Эта идея является весьма актуальной для современной олигофренопедагогики.</a:t>
            </a:r>
            <a:endParaRPr lang="ru-RU" sz="2800"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3653704"/>
            <a:ext cx="4824536" cy="320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5558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71600" y="0"/>
            <a:ext cx="8172400" cy="6858000"/>
          </a:xfrm>
        </p:spPr>
        <p:txBody>
          <a:bodyPr>
            <a:normAutofit fontScale="62500" lnSpcReduction="20000"/>
          </a:bodyPr>
          <a:lstStyle/>
          <a:p>
            <a:pPr marL="82296" indent="0" algn="ctr">
              <a:buNone/>
            </a:pPr>
            <a:r>
              <a:rPr lang="ru-RU" b="1" dirty="0" smtClean="0"/>
              <a:t>Современная олигофренопедагогика</a:t>
            </a:r>
          </a:p>
          <a:p>
            <a:pPr marL="82296" indent="0" algn="just">
              <a:buNone/>
            </a:pPr>
            <a:r>
              <a:rPr lang="ru-RU" dirty="0"/>
              <a:t> Современная олигофренопедагогика изучает особенности и закономерности развития умственно отсталых детей, проявляющиеся под влиянием обучения, разрабатывает педагогическую классификацию, обеспечивающую возможности индивидуального и дифференцированного подхода к умственно отсталым детям, принципы и методы их воспитания, содержание общего образования и трудового обучения школьников, частные методики преподавания учебных предметов, систему и структуру специальных учреждений</a:t>
            </a:r>
            <a:r>
              <a:rPr lang="ru-RU" dirty="0" smtClean="0"/>
              <a:t>.</a:t>
            </a:r>
          </a:p>
          <a:p>
            <a:pPr marL="82296" indent="0" algn="just">
              <a:buNone/>
            </a:pPr>
            <a:r>
              <a:rPr lang="ru-RU" dirty="0"/>
              <a:t> В соответствии с проектом стандартов общего образования детей с ограниченными возможностями здоровья (1999) публикуется базисный учебный план, в котором выделяются младшие (I–IV) и старшие (V—ГХ) классы, а также классы (курсы) </a:t>
            </a:r>
            <a:r>
              <a:rPr lang="ru-RU" dirty="0" err="1"/>
              <a:t>послешкольного</a:t>
            </a:r>
            <a:r>
              <a:rPr lang="ru-RU" dirty="0"/>
              <a:t> обучения (X, Х—XI, Х—XII). Для детей, не подготовленных к обучению в школе, может открываться подготовительный класс.</a:t>
            </a:r>
          </a:p>
          <a:p>
            <a:pPr marL="82296" indent="0" algn="just">
              <a:buNone/>
            </a:pPr>
            <a:r>
              <a:rPr lang="ru-RU" dirty="0"/>
              <a:t>    Структура учебного плана специального образовательного учреждения, как и общеобразовательной школы, включает инвариантные и вариативные части: как базовое ядро общего образования умственно отсталых учащихся обязательные занятия, соответствующие их интеллектуальным возможностям, обязательные занятия по выбору и факультативные занятия. Предусмотрены федеральный, национально-региональный и школьный компоненты. Специфическими для коррекционной школы являются такие блоки, как трудовая и коррекционная подготовка, дополняющие образовательные курсы.</a:t>
            </a:r>
          </a:p>
          <a:p>
            <a:pPr marL="82296" indent="0" algn="just">
              <a:buNone/>
            </a:pPr>
            <a:endParaRPr lang="ru-RU" dirty="0"/>
          </a:p>
        </p:txBody>
      </p:sp>
    </p:spTree>
    <p:extLst>
      <p:ext uri="{BB962C8B-B14F-4D97-AF65-F5344CB8AC3E}">
        <p14:creationId xmlns:p14="http://schemas.microsoft.com/office/powerpoint/2010/main" val="32055558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21298"/>
            <a:ext cx="8100392" cy="6836702"/>
          </a:xfrm>
        </p:spPr>
        <p:txBody>
          <a:bodyPr>
            <a:normAutofit fontScale="62500" lnSpcReduction="20000"/>
          </a:bodyPr>
          <a:lstStyle/>
          <a:p>
            <a:pPr algn="just"/>
            <a:r>
              <a:rPr lang="ru-RU" sz="3700" dirty="0"/>
              <a:t>После IX класса выпускники получают документ установленного образца, в котором указывается вид профессионально-трудовой подготовки и итоговая оценка успеваемости по труду. После X, Х—XI, Х– ХП классов учащиеся сдают квалификационные экзамены по специальности на базовом предприятии, где проводилась производственная практика, комиссии в соответствии с действующим законодательством. Успешно сдавшие этот экзамен получают свидетельство (удостоверение) о присвоении квалификации (разряда), тогда как школа выдает им справку об окончании школы.</a:t>
            </a:r>
          </a:p>
          <a:p>
            <a:pPr algn="just"/>
            <a:r>
              <a:rPr lang="ru-RU" sz="3700" dirty="0"/>
              <a:t>    Обучение в коррекционной школе VIII вида осуществляется не только по специальному учебному плану, но и по оригинальным программам и учебникам, специально созданным для умственно отсталых детей. В отличие от всех других видов коррекционных школ школа VIII вида не дает учащимся полного начального образования.</a:t>
            </a:r>
          </a:p>
          <a:p>
            <a:pPr algn="just"/>
            <a:r>
              <a:rPr lang="ru-RU" sz="3700" dirty="0"/>
              <a:t>    Организационной формой обучения умственно отсталых детей является урок. Внеклассные мероприятия проводятся в группах-классах, специальные коррекционные – индивидуально или по группам</a:t>
            </a:r>
            <a:r>
              <a:rPr lang="ru-RU" sz="3700" dirty="0" smtClean="0"/>
              <a:t>.</a:t>
            </a:r>
          </a:p>
          <a:p>
            <a:endParaRPr lang="ru-RU" dirty="0"/>
          </a:p>
        </p:txBody>
      </p:sp>
    </p:spTree>
    <p:extLst>
      <p:ext uri="{BB962C8B-B14F-4D97-AF65-F5344CB8AC3E}">
        <p14:creationId xmlns:p14="http://schemas.microsoft.com/office/powerpoint/2010/main" val="32055558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0"/>
            <a:ext cx="8100392" cy="3933056"/>
          </a:xfrm>
        </p:spPr>
        <p:txBody>
          <a:bodyPr>
            <a:normAutofit fontScale="77500" lnSpcReduction="20000"/>
          </a:bodyPr>
          <a:lstStyle/>
          <a:p>
            <a:pPr algn="just"/>
            <a:r>
              <a:rPr lang="ru-RU" dirty="0" smtClean="0"/>
              <a:t>Ежегодно </a:t>
            </a:r>
            <a:r>
              <a:rPr lang="ru-RU" dirty="0"/>
              <a:t>85–95 % выпускников должны быть подготовлены к самостоятельной жизни и трудовой деятельности в современных экономических условиях, так как для них не предусматривается государственная поддержка в виде пенсий по инвалидности. Можно сказать, что задача обучения умственно отсталых детей важна как в социальном, так и в экономическом планах. Коррекционная школа, реализуя право умственно отсталых на обучение, воспитание и трудовую подготовку, соответствующую их возможностям, решает задачи их адаптации и реабилитации.</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3861048"/>
            <a:ext cx="5327915" cy="299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44533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Список литературы</a:t>
            </a:r>
            <a:endParaRPr lang="ru-RU" dirty="0"/>
          </a:p>
        </p:txBody>
      </p:sp>
      <p:sp>
        <p:nvSpPr>
          <p:cNvPr id="3" name="Объект 2"/>
          <p:cNvSpPr>
            <a:spLocks noGrp="1"/>
          </p:cNvSpPr>
          <p:nvPr>
            <p:ph idx="1"/>
          </p:nvPr>
        </p:nvSpPr>
        <p:spPr>
          <a:xfrm>
            <a:off x="1435608" y="1447800"/>
            <a:ext cx="7498080" cy="4933528"/>
          </a:xfrm>
        </p:spPr>
        <p:txBody>
          <a:bodyPr>
            <a:noAutofit/>
          </a:bodyPr>
          <a:lstStyle/>
          <a:p>
            <a:pPr algn="just"/>
            <a:r>
              <a:rPr lang="ru-RU" sz="2000" dirty="0" err="1"/>
              <a:t>Замский</a:t>
            </a:r>
            <a:r>
              <a:rPr lang="ru-RU" sz="2000" dirty="0"/>
              <a:t> Х.С. История олигофренопедагогики. -- 2 изд. - М.: Просвещение, 1980. - 398 с.</a:t>
            </a:r>
          </a:p>
          <a:p>
            <a:pPr algn="just"/>
            <a:r>
              <a:rPr lang="ru-RU" sz="2000" dirty="0" smtClean="0"/>
              <a:t>Обучение </a:t>
            </a:r>
            <a:r>
              <a:rPr lang="ru-RU" sz="2000" dirty="0"/>
              <a:t>и воспитание детей во вспомогательной школе: Пособие для учителей и студентов дефектолог. ф-тов </a:t>
            </a:r>
            <a:r>
              <a:rPr lang="ru-RU" sz="2000" dirty="0" err="1"/>
              <a:t>пед</a:t>
            </a:r>
            <a:r>
              <a:rPr lang="ru-RU" sz="2000" dirty="0"/>
              <a:t>. ин-</a:t>
            </a:r>
            <a:r>
              <a:rPr lang="ru-RU" sz="2000" dirty="0" err="1"/>
              <a:t>тов</a:t>
            </a:r>
            <a:r>
              <a:rPr lang="ru-RU" sz="2000" dirty="0"/>
              <a:t>/ Под ред. В.В. Воронковой — М.: Школа-Пресс, </a:t>
            </a:r>
            <a:r>
              <a:rPr lang="ru-RU" sz="2000" dirty="0" smtClean="0"/>
              <a:t>1994. </a:t>
            </a:r>
            <a:r>
              <a:rPr lang="ru-RU" sz="2000" dirty="0"/>
              <a:t>—— 416 с</a:t>
            </a:r>
            <a:r>
              <a:rPr lang="ru-RU" sz="2000" dirty="0" smtClean="0"/>
              <a:t>.</a:t>
            </a:r>
          </a:p>
          <a:p>
            <a:pPr algn="just"/>
            <a:r>
              <a:rPr lang="ru-RU" sz="2000" dirty="0"/>
              <a:t>Обучение детей с нарушениями интеллектуального развития: (Олигофренопедагогика): Учеб. пособие для студ. </a:t>
            </a:r>
            <a:r>
              <a:rPr lang="ru-RU" sz="2000" dirty="0" err="1"/>
              <a:t>высш</a:t>
            </a:r>
            <a:r>
              <a:rPr lang="ru-RU" sz="2000" dirty="0"/>
              <a:t>. </a:t>
            </a:r>
            <a:r>
              <a:rPr lang="ru-RU" sz="2000" dirty="0" err="1"/>
              <a:t>пед</a:t>
            </a:r>
            <a:r>
              <a:rPr lang="ru-RU" sz="2000" dirty="0"/>
              <a:t>. учеб, заведений / </a:t>
            </a:r>
            <a:r>
              <a:rPr lang="ru-RU" sz="2000" dirty="0" err="1"/>
              <a:t>Б.П.Пузанов</a:t>
            </a:r>
            <a:r>
              <a:rPr lang="ru-RU" sz="2000" dirty="0"/>
              <a:t>, </a:t>
            </a:r>
            <a:r>
              <a:rPr lang="ru-RU" sz="2000" dirty="0" err="1"/>
              <a:t>Н.П.Коняева</a:t>
            </a:r>
            <a:r>
              <a:rPr lang="ru-RU" sz="2000" dirty="0"/>
              <a:t>, </a:t>
            </a:r>
            <a:r>
              <a:rPr lang="ru-RU" sz="2000" dirty="0" err="1"/>
              <a:t>Б.Б.Горскин</a:t>
            </a:r>
            <a:r>
              <a:rPr lang="ru-RU" sz="2000" dirty="0"/>
              <a:t> и др.; Под ред. </a:t>
            </a:r>
            <a:r>
              <a:rPr lang="ru-RU" sz="2000" dirty="0" err="1"/>
              <a:t>Б.П.Пузанова</a:t>
            </a:r>
            <a:r>
              <a:rPr lang="ru-RU" sz="2000" dirty="0"/>
              <a:t>. -- М.: Издательский центр «Академия», 2001. - 272 с</a:t>
            </a:r>
            <a:r>
              <a:rPr lang="ru-RU" sz="2000" dirty="0" smtClean="0"/>
              <a:t>.</a:t>
            </a:r>
          </a:p>
          <a:p>
            <a:pPr algn="just"/>
            <a:r>
              <a:rPr lang="ru-RU" sz="2000" dirty="0"/>
              <a:t>Олигофренопедагогика: учеб. пособие для вузов / </a:t>
            </a:r>
            <a:r>
              <a:rPr lang="ru-RU" sz="2000" dirty="0" err="1"/>
              <a:t>Т.В.Алышева</a:t>
            </a:r>
            <a:r>
              <a:rPr lang="ru-RU" sz="2000" dirty="0"/>
              <a:t>, </a:t>
            </a:r>
            <a:r>
              <a:rPr lang="ru-RU" sz="2000" dirty="0" err="1"/>
              <a:t>Г.В.Васенков</a:t>
            </a:r>
            <a:r>
              <a:rPr lang="ru-RU" sz="2000" dirty="0"/>
              <a:t>, </a:t>
            </a:r>
            <a:r>
              <a:rPr lang="ru-RU" sz="2000" dirty="0" err="1"/>
              <a:t>В.В.Воронкова</a:t>
            </a:r>
            <a:r>
              <a:rPr lang="ru-RU" sz="2000" dirty="0"/>
              <a:t> и др. – М. :Дрофа, 2009. – 397с.</a:t>
            </a:r>
            <a:endParaRPr lang="ru-RU" sz="2400" dirty="0"/>
          </a:p>
        </p:txBody>
      </p:sp>
    </p:spTree>
    <p:extLst>
      <p:ext uri="{BB962C8B-B14F-4D97-AF65-F5344CB8AC3E}">
        <p14:creationId xmlns:p14="http://schemas.microsoft.com/office/powerpoint/2010/main" val="9993044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0785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27584" y="0"/>
            <a:ext cx="5184576" cy="6669360"/>
          </a:xfrm>
        </p:spPr>
        <p:txBody>
          <a:bodyPr>
            <a:noAutofit/>
          </a:bodyPr>
          <a:lstStyle/>
          <a:p>
            <a:endParaRPr lang="ru-RU" sz="2000" dirty="0" smtClean="0"/>
          </a:p>
          <a:p>
            <a:pPr algn="just"/>
            <a:r>
              <a:rPr lang="ru-RU" sz="2000" dirty="0" smtClean="0"/>
              <a:t>Вопрос </a:t>
            </a:r>
            <a:r>
              <a:rPr lang="ru-RU" sz="2000" dirty="0"/>
              <a:t>о необходимости помощи лицам с нарушениями в интеллектуальном и психическом развитии в период становления психиатрии был связан с наиболее выраженными отклонениями от нормы, например такими, как </a:t>
            </a:r>
            <a:r>
              <a:rPr lang="ru-RU" sz="2000" dirty="0" err="1"/>
              <a:t>идиотия</a:t>
            </a:r>
            <a:r>
              <a:rPr lang="ru-RU" sz="2000" dirty="0"/>
              <a:t>.</a:t>
            </a:r>
          </a:p>
          <a:p>
            <a:pPr algn="just"/>
            <a:r>
              <a:rPr lang="ru-RU" sz="2000" dirty="0"/>
              <a:t>Благодаря достижениям в области психиатрии в начале XIX в. стали различать как два отдельных состояния сумасшествие и умственную неполноценность. Впервые это было сделано французским врачом-психиатром Филиппом </a:t>
            </a:r>
            <a:r>
              <a:rPr lang="ru-RU" sz="2000" dirty="0" err="1"/>
              <a:t>Пинелем</a:t>
            </a:r>
            <a:r>
              <a:rPr lang="ru-RU" sz="2000" dirty="0"/>
              <a:t> (1745-1826) в опубликованной в 1800 г. работе «Описание психических болезней». Для обозначения наиболее тяжелой степени умственной неполноценности Ф. </a:t>
            </a:r>
            <a:r>
              <a:rPr lang="ru-RU" sz="2000" dirty="0" err="1"/>
              <a:t>Пинель</a:t>
            </a:r>
            <a:r>
              <a:rPr lang="ru-RU" sz="2000" dirty="0"/>
              <a:t> ввел понятие </a:t>
            </a:r>
            <a:r>
              <a:rPr lang="ru-RU" sz="2000" dirty="0" err="1"/>
              <a:t>идиотия</a:t>
            </a:r>
            <a:r>
              <a:rPr lang="ru-RU" sz="2000" dirty="0"/>
              <a:t>. Эта работа является первым систематическим описанием психических заболеваний.</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5655" y="1340768"/>
            <a:ext cx="3108345"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5558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99592" y="0"/>
            <a:ext cx="5222368" cy="6858000"/>
          </a:xfrm>
        </p:spPr>
        <p:txBody>
          <a:bodyPr>
            <a:normAutofit/>
          </a:bodyPr>
          <a:lstStyle/>
          <a:p>
            <a:pPr marL="82296" indent="0" algn="just">
              <a:buNone/>
            </a:pPr>
            <a:r>
              <a:rPr lang="ru-RU" sz="2000" dirty="0" smtClean="0"/>
              <a:t>Проблемой </a:t>
            </a:r>
            <a:r>
              <a:rPr lang="ru-RU" sz="2000" dirty="0" err="1"/>
              <a:t>идиотии</a:t>
            </a:r>
            <a:r>
              <a:rPr lang="ru-RU" sz="2000" dirty="0"/>
              <a:t> как особого состояния, при котором «умственные способности никогда не проявлялись или же не развивались в течение жизни», занимался ученик Ф. </a:t>
            </a:r>
            <a:r>
              <a:rPr lang="ru-RU" sz="2000" dirty="0" err="1"/>
              <a:t>Пинеля</a:t>
            </a:r>
            <a:r>
              <a:rPr lang="ru-RU" sz="2000" dirty="0"/>
              <a:t> Жан-</a:t>
            </a:r>
            <a:r>
              <a:rPr lang="ru-RU" sz="2000" dirty="0" err="1"/>
              <a:t>Этьен</a:t>
            </a:r>
            <a:r>
              <a:rPr lang="ru-RU" sz="2000" dirty="0"/>
              <a:t>-Доминик </a:t>
            </a:r>
            <a:r>
              <a:rPr lang="ru-RU" sz="2000" dirty="0" err="1"/>
              <a:t>Эскироль</a:t>
            </a:r>
            <a:r>
              <a:rPr lang="ru-RU" sz="2000" dirty="0"/>
              <a:t> (1772-1840). Он ввел понятия аменция и деменция для обозначения врожденного или приобретенного слабоумия, а для обозначения одной из степеней последнего - термин «умственная отсталость». </a:t>
            </a:r>
            <a:r>
              <a:rPr lang="ru-RU" sz="2000" dirty="0" err="1"/>
              <a:t>Эскироль</a:t>
            </a:r>
            <a:r>
              <a:rPr lang="ru-RU" sz="2000" dirty="0"/>
              <a:t> долгий период был директором приюта для престарелых и душевнобольных «</a:t>
            </a:r>
            <a:r>
              <a:rPr lang="ru-RU" sz="2000" dirty="0" err="1"/>
              <a:t>Сальпетриер</a:t>
            </a:r>
            <a:r>
              <a:rPr lang="ru-RU" sz="2000" dirty="0"/>
              <a:t>» и психиатрической больницы «</a:t>
            </a:r>
            <a:r>
              <a:rPr lang="ru-RU" sz="2000" dirty="0" err="1"/>
              <a:t>Бисетр</a:t>
            </a:r>
            <a:r>
              <a:rPr lang="ru-RU" sz="2000" dirty="0"/>
              <a:t>» в Париже. Первое из этих учреждений - бывший пороховой завод был переоборудован в госпиталь, где принудительно содержались всякого рода нищие и «отбросы общества». В начале XIX в. это учреждение становится настоящей лечебницей, в которой особенно успешно ведется неврологическое лечение.</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1960" y="1412776"/>
            <a:ext cx="3021890" cy="424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5558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0"/>
            <a:ext cx="8100392" cy="6858000"/>
          </a:xfrm>
        </p:spPr>
        <p:txBody>
          <a:bodyPr>
            <a:normAutofit/>
          </a:bodyPr>
          <a:lstStyle/>
          <a:p>
            <a:pPr algn="just"/>
            <a:r>
              <a:rPr lang="ru-RU" sz="2800" dirty="0"/>
              <a:t>Старая крепость </a:t>
            </a:r>
            <a:r>
              <a:rPr lang="ru-RU" sz="2800" dirty="0" err="1"/>
              <a:t>Бисетр</a:t>
            </a:r>
            <a:r>
              <a:rPr lang="ru-RU" sz="2800" dirty="0"/>
              <a:t>, которая находилась на расстоянии нескольких километров от «</a:t>
            </a:r>
            <a:r>
              <a:rPr lang="ru-RU" sz="2800" dirty="0" err="1"/>
              <a:t>Сальпетриера</a:t>
            </a:r>
            <a:r>
              <a:rPr lang="ru-RU" sz="2800" dirty="0"/>
              <a:t>», считалась его отделением, где содержались главным образом сумасшедшие. </a:t>
            </a:r>
            <a:r>
              <a:rPr lang="ru-RU" sz="2800" dirty="0" err="1"/>
              <a:t>Эскироль</a:t>
            </a:r>
            <a:r>
              <a:rPr lang="ru-RU" sz="2800" dirty="0"/>
              <a:t> разделил содержание термина «</a:t>
            </a:r>
            <a:r>
              <a:rPr lang="ru-RU" sz="2800" dirty="0" err="1"/>
              <a:t>идиотия</a:t>
            </a:r>
            <a:r>
              <a:rPr lang="ru-RU" sz="2800" dirty="0"/>
              <a:t>» на три отдельных понятия: «тронутые», «помешанные» и «идиоты»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3070" y="3063609"/>
            <a:ext cx="5076056" cy="3807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5558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15616" y="188640"/>
            <a:ext cx="8028384" cy="6552728"/>
          </a:xfrm>
        </p:spPr>
        <p:txBody>
          <a:bodyPr>
            <a:noAutofit/>
          </a:bodyPr>
          <a:lstStyle/>
          <a:p>
            <a:pPr marL="82296" indent="0" algn="just">
              <a:buNone/>
            </a:pPr>
            <a:r>
              <a:rPr lang="ru-RU" sz="1800" dirty="0"/>
              <a:t>Таким образом, работа </a:t>
            </a:r>
            <a:r>
              <a:rPr lang="ru-RU" sz="1800" dirty="0" err="1"/>
              <a:t>Эскироля</a:t>
            </a:r>
            <a:r>
              <a:rPr lang="ru-RU" sz="1800" dirty="0"/>
              <a:t> позволила сделать важный вывод: люди делятся не только на две большие группы - «нормальных» и с патологией, но и внутри второй группы наблюдается определенная неоднородность, прежде всего по глубине </a:t>
            </a:r>
            <a:r>
              <a:rPr lang="ru-RU" sz="1800" dirty="0" smtClean="0"/>
              <a:t>поражения.</a:t>
            </a:r>
          </a:p>
          <a:p>
            <a:pPr marL="82296" indent="0" algn="just">
              <a:buNone/>
            </a:pPr>
            <a:r>
              <a:rPr lang="ru-RU" sz="1800" dirty="0" smtClean="0"/>
              <a:t>В </a:t>
            </a:r>
            <a:r>
              <a:rPr lang="ru-RU" sz="1800" dirty="0"/>
              <a:t>связи с тем, что отклонения от нормы в первую очередь проявляются в общении людей, которое осуществляется через речь, то состояние речи больных (как один из симптомов) может быть основой для классификации слабоумия. </a:t>
            </a:r>
            <a:r>
              <a:rPr lang="ru-RU" sz="1800" dirty="0" err="1"/>
              <a:t>Эскироль</a:t>
            </a:r>
            <a:r>
              <a:rPr lang="ru-RU" sz="1800" dirty="0"/>
              <a:t> явился одним из основоположников симптоматической классификации </a:t>
            </a:r>
            <a:r>
              <a:rPr lang="ru-RU" sz="1800" dirty="0" smtClean="0"/>
              <a:t>слабоумия.</a:t>
            </a:r>
          </a:p>
          <a:p>
            <a:pPr algn="just"/>
            <a:r>
              <a:rPr lang="ru-RU" sz="1800" dirty="0"/>
              <a:t>1) </a:t>
            </a:r>
            <a:r>
              <a:rPr lang="ru-RU" sz="1800" dirty="0" err="1"/>
              <a:t>имбецилики</a:t>
            </a:r>
            <a:r>
              <a:rPr lang="ru-RU" sz="1800" dirty="0"/>
              <a:t> первой степени, имеющие свободную и легко понимаемую речь;</a:t>
            </a:r>
          </a:p>
          <a:p>
            <a:pPr algn="just"/>
            <a:r>
              <a:rPr lang="ru-RU" sz="1800" dirty="0" smtClean="0"/>
              <a:t>2</a:t>
            </a:r>
            <a:r>
              <a:rPr lang="ru-RU" sz="1800" dirty="0"/>
              <a:t>) </a:t>
            </a:r>
            <a:r>
              <a:rPr lang="ru-RU" sz="1800" dirty="0" err="1"/>
              <a:t>имбецилики</a:t>
            </a:r>
            <a:r>
              <a:rPr lang="ru-RU" sz="1800" dirty="0"/>
              <a:t> второй степени, имеющие легко понимаемую речь и ограниченный запас слов;</a:t>
            </a:r>
          </a:p>
          <a:p>
            <a:pPr algn="just"/>
            <a:r>
              <a:rPr lang="ru-RU" sz="1800" dirty="0"/>
              <a:t>3) идиоты первой степени, пользующиеся короткими словами и фразами;</a:t>
            </a:r>
          </a:p>
          <a:p>
            <a:pPr algn="just"/>
            <a:r>
              <a:rPr lang="ru-RU" sz="1800" dirty="0"/>
              <a:t>4) идиоты второй степени, пользующиеся только односложными словами и выкриками;</a:t>
            </a:r>
          </a:p>
          <a:p>
            <a:pPr algn="just"/>
            <a:r>
              <a:rPr lang="ru-RU" sz="1800" dirty="0"/>
              <a:t>5) идиоты третьей степени, не имеющие никакой речи.</a:t>
            </a:r>
          </a:p>
          <a:p>
            <a:pPr algn="just"/>
            <a:r>
              <a:rPr lang="ru-RU" sz="1800" dirty="0"/>
              <a:t>По мере накопления </a:t>
            </a:r>
            <a:r>
              <a:rPr lang="ru-RU" sz="1800" dirty="0" err="1"/>
              <a:t>Эскиролем</a:t>
            </a:r>
            <a:r>
              <a:rPr lang="ru-RU" sz="1800" dirty="0"/>
              <a:t> большего количества наблюдений он все более уточняет характеристики слабоумных и вводит новые признаки для классификаций.</a:t>
            </a:r>
          </a:p>
        </p:txBody>
      </p:sp>
    </p:spTree>
    <p:extLst>
      <p:ext uri="{BB962C8B-B14F-4D97-AF65-F5344CB8AC3E}">
        <p14:creationId xmlns:p14="http://schemas.microsoft.com/office/powerpoint/2010/main" val="32055558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15616" y="0"/>
            <a:ext cx="7848872" cy="6669360"/>
          </a:xfrm>
        </p:spPr>
        <p:txBody>
          <a:bodyPr/>
          <a:lstStyle/>
          <a:p>
            <a:pPr algn="just"/>
            <a:r>
              <a:rPr lang="ru-RU" sz="2800" dirty="0"/>
              <a:t>Впервые идею о том, что слабоумные дети нуждаются в особых формах обучения и воспитания, высказал швейцарский педагог Иоганн Генрих Песталоцци (1746-1827), однако широкой поддержки среди педагогов и врачей в то время его идеи не получили.</a:t>
            </a:r>
          </a:p>
          <a:p>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2778765"/>
            <a:ext cx="3409669" cy="405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55580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384</TotalTime>
  <Words>5520</Words>
  <Application>Microsoft Office PowerPoint</Application>
  <PresentationFormat>Экран (4:3)</PresentationFormat>
  <Paragraphs>126</Paragraphs>
  <Slides>49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49</vt:i4>
      </vt:variant>
    </vt:vector>
  </HeadingPairs>
  <TitlesOfParts>
    <vt:vector size="50" baseType="lpstr">
      <vt:lpstr>Солнцестояние</vt:lpstr>
      <vt:lpstr>Презентация PowerPoint</vt:lpstr>
      <vt:lpstr>Оглавление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Список литературы</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HP</dc:creator>
  <cp:lastModifiedBy>HP</cp:lastModifiedBy>
  <cp:revision>30</cp:revision>
  <dcterms:created xsi:type="dcterms:W3CDTF">2015-12-02T05:49:44Z</dcterms:created>
  <dcterms:modified xsi:type="dcterms:W3CDTF">2015-12-04T09:56:30Z</dcterms:modified>
</cp:coreProperties>
</file>